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7099300" cy="10234613"/>
  <p:embeddedFontLst>
    <p:embeddedFont>
      <p:font typeface="Gill Sans" panose="020B0604020202020204" charset="0"/>
      <p:regular r:id="rId23"/>
      <p:bold r:id="rId24"/>
    </p:embeddedFont>
    <p:embeddedFont>
      <p:font typeface="Helvetica Neue" panose="020B0604020202020204" charset="0"/>
      <p:regular r:id="rId25"/>
      <p:bold r:id="rId26"/>
      <p:italic r:id="rId27"/>
      <p:boldItalic r:id="rId28"/>
    </p:embeddedFont>
    <p:embeddedFont>
      <p:font typeface="Helvetica Neue Light" panose="020B0604020202020204" charset="0"/>
      <p:regular r:id="rId29"/>
      <p:bold r:id="rId30"/>
      <p:italic r:id="rId31"/>
      <p:boldItalic r:id="rId32"/>
    </p:embeddedFont>
    <p:embeddedFont>
      <p:font typeface="PT Sans" panose="020B0503020203020204" pitchFamily="34" charset="0"/>
      <p:regular r:id="rId33"/>
      <p:bold r:id="rId34"/>
      <p:italic r:id="rId35"/>
      <p:boldItalic r:id="rId36"/>
    </p:embeddedFont>
    <p:embeddedFont>
      <p:font typeface="Roboto Slab"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5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1288" y="768350"/>
            <a:ext cx="68183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9930" y="4861441"/>
            <a:ext cx="5679440" cy="4605576"/>
          </a:xfrm>
          <a:prstGeom prst="rect">
            <a:avLst/>
          </a:prstGeom>
          <a:noFill/>
          <a:ln>
            <a:noFill/>
          </a:ln>
        </p:spPr>
        <p:txBody>
          <a:bodyPr spcFirstLastPara="1" wrap="square" lIns="99032" tIns="99032" rIns="99032" bIns="9903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02cf3ebe15_0_0: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56" name="Google Shape;56;g102cf3ebe15_0_0: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02cf3ebe15_2_272: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r>
              <a:rPr lang="de"/>
              <a:t>Es wurde sich hier an einem (in den Quellen angegebenen) Tutorial zum Modellieren einer Qualle orientiert. Der einzige Unterschied lag in der genutzten Plattform. Wir benutzten Blender, wo hingehen der Macher des Tutorials sich an Maya versucht hat. Aber für die grundlegende Form war das Tutorial ziemlich wegweisend. Auch um Zeit zu sparen, da erste Models noch nicht im Fokus standen, wurde sich sehr deutlich an dem Tutorial orientiert. Es wurde auch darauf geachtet möglichst wenig Verticies zu generieren, um eine von der Performance gut spielbare Version des Prototypen auf einer Stand Alone VR-Brille zu ermöglichen.</a:t>
            </a:r>
            <a:endParaRPr/>
          </a:p>
        </p:txBody>
      </p:sp>
      <p:sp>
        <p:nvSpPr>
          <p:cNvPr id="452" name="Google Shape;452;g102cf3ebe15_2_27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02cf3ebe15_2_173: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r>
              <a:rPr lang="de"/>
              <a:t>Erstes Modell welches in die Unity szene gesetzt wurde um dieses mal genauer Genauer zu betrachten.</a:t>
            </a:r>
            <a:endParaRPr/>
          </a:p>
        </p:txBody>
      </p:sp>
      <p:sp>
        <p:nvSpPr>
          <p:cNvPr id="501" name="Google Shape;501;g102cf3ebe15_2_173: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02cf3ebe15_3_7: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r>
              <a:rPr lang="de"/>
              <a:t>Die erste Logic die in das Unity Projekt gepackt wurde , eine einfache abfrage ob mit dem Modell interagiert wird wodurch die Farbe geändert wird.</a:t>
            </a:r>
            <a:endParaRPr/>
          </a:p>
        </p:txBody>
      </p:sp>
      <p:sp>
        <p:nvSpPr>
          <p:cNvPr id="548" name="Google Shape;548;g102cf3ebe15_3_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02cf3ebe15_3_148: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r>
              <a:rPr lang="de"/>
              <a:t>Hinzufügen der möglichkeit bestimmte Gegenstände auch aus einer erhöhten Entfernung zu greifen um mit diesen zu interagieren.Sowie das erste eigens geschriebene Script(auf grundlage eines Tutorials) wodurch die “Pistole” kleine kugeln(Sphären) abfeuert die mit anderen “Rigid Bodies” Interagieren. Das Script wurde eigens überarbeitet aus Usability gründen. </a:t>
            </a:r>
            <a:endParaRPr/>
          </a:p>
        </p:txBody>
      </p:sp>
      <p:sp>
        <p:nvSpPr>
          <p:cNvPr id="595" name="Google Shape;595;g102cf3ebe15_3_148: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02cf3ebe15_3_101: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r>
              <a:rPr lang="de"/>
              <a:t>Erste tests mit XRSockets welche objekte an einen Festen Ort setzen um z.B interaktionen durchzuführen</a:t>
            </a:r>
            <a:endParaRPr/>
          </a:p>
        </p:txBody>
      </p:sp>
      <p:sp>
        <p:nvSpPr>
          <p:cNvPr id="644" name="Google Shape;644;g102cf3ebe15_3_101: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2cf3ebe15_3_54: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r>
              <a:rPr lang="de"/>
              <a:t>Interaktion mit der möglichkeit etwas am Spieler “festzumachen” wie im Beispiel mit einer Taucherbrille</a:t>
            </a:r>
            <a:endParaRPr/>
          </a:p>
        </p:txBody>
      </p:sp>
      <p:sp>
        <p:nvSpPr>
          <p:cNvPr id="691" name="Google Shape;691;g102cf3ebe15_3_54: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02cf3ebe15_3_916: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r>
              <a:rPr lang="de"/>
              <a:t>Hinzufügen eines automatisch ausfahrenden Infofensters beim Halten des Trigger Buttons während man ein Infoobjekt greift. Bisher noch leer, da man sich auf die Usabilty fokussiert hat.</a:t>
            </a:r>
            <a:endParaRPr/>
          </a:p>
        </p:txBody>
      </p:sp>
      <p:sp>
        <p:nvSpPr>
          <p:cNvPr id="738" name="Google Shape;738;g102cf3ebe15_3_91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02cf3ebe15_2_87: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785" name="Google Shape;785;g102cf3ebe15_2_8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02cf3ebe15_3_851: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821" name="Google Shape;821;g102cf3ebe15_3_851: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02cf3ebe15_0_576: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867" name="Google Shape;867;g102cf3ebe15_0_57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2cf3ebe15_0_42: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99" name="Google Shape;99;g102cf3ebe15_0_4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2cf3ebe15_0_610: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902" name="Google Shape;902;g102cf3ebe15_0_610: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2cf3ebe15_2_16: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145" name="Google Shape;145;g102cf3ebe15_2_1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2cf3ebe15_3_538: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181" name="Google Shape;181;g102cf3ebe15_3_538: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2cf3ebe15_3_725: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227" name="Google Shape;227;g102cf3ebe15_3_72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2cf3ebe15_3_773: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273" name="Google Shape;273;g102cf3ebe15_3_773: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2cf3ebe15_0_273: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0" indent="0">
              <a:buNone/>
            </a:pPr>
            <a:endParaRPr/>
          </a:p>
        </p:txBody>
      </p:sp>
      <p:sp>
        <p:nvSpPr>
          <p:cNvPr id="317" name="Google Shape;317;g102cf3ebe15_0_273: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2cf3ebe15_2_123: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495239" indent="-323281">
              <a:buAutoNum type="arabicPeriod"/>
            </a:pPr>
            <a:r>
              <a:rPr lang="de"/>
              <a:t>Aufsetzen der Protoyp-Szene</a:t>
            </a:r>
            <a:endParaRPr/>
          </a:p>
          <a:p>
            <a:pPr marL="495239" indent="-323281">
              <a:buAutoNum type="arabicPeriod"/>
            </a:pPr>
            <a:r>
              <a:rPr lang="de"/>
              <a:t>Konvertierung der Main Camera in das XR Rig, durch den Unity internen XR Rig Konvertierer</a:t>
            </a:r>
            <a:endParaRPr/>
          </a:p>
          <a:p>
            <a:pPr marL="495239" indent="-323281">
              <a:buAutoNum type="arabicPeriod"/>
            </a:pPr>
            <a:r>
              <a:rPr lang="de"/>
              <a:t>Hinzufügen von der im Oculus Asset gebräuchlichen Hände + Verlinkung der einzelnen Komponenten mit den jeweiligen Scripten</a:t>
            </a:r>
            <a:endParaRPr/>
          </a:p>
          <a:p>
            <a:pPr marL="495239" indent="-323281">
              <a:buAutoNum type="arabicPeriod"/>
            </a:pPr>
            <a:r>
              <a:rPr lang="de"/>
              <a:t>Hinzufügen eines Free Teleporting Locomotion Systems </a:t>
            </a:r>
            <a:endParaRPr/>
          </a:p>
        </p:txBody>
      </p:sp>
      <p:sp>
        <p:nvSpPr>
          <p:cNvPr id="353" name="Google Shape;353;g102cf3ebe15_2_123: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2cf3ebe15_2_222:notes"/>
          <p:cNvSpPr txBox="1">
            <a:spLocks noGrp="1"/>
          </p:cNvSpPr>
          <p:nvPr>
            <p:ph type="body" idx="1"/>
          </p:nvPr>
        </p:nvSpPr>
        <p:spPr>
          <a:xfrm>
            <a:off x="946574" y="4861441"/>
            <a:ext cx="5206153" cy="4605576"/>
          </a:xfrm>
          <a:prstGeom prst="rect">
            <a:avLst/>
          </a:prstGeom>
        </p:spPr>
        <p:txBody>
          <a:bodyPr spcFirstLastPara="1" wrap="square" lIns="99032" tIns="99032" rIns="99032" bIns="99032" anchor="t" anchorCtr="0">
            <a:noAutofit/>
          </a:bodyPr>
          <a:lstStyle/>
          <a:p>
            <a:pPr marL="495239" indent="-323281">
              <a:buAutoNum type="arabicPeriod"/>
            </a:pPr>
            <a:r>
              <a:rPr lang="de"/>
              <a:t>Projekt vom Standard Unity Shader zur URP (Universal Render Pipeline) umswitchen</a:t>
            </a:r>
            <a:endParaRPr/>
          </a:p>
          <a:p>
            <a:pPr marL="990478" lvl="1" indent="-323281">
              <a:buAutoNum type="alphaLcPeriod"/>
            </a:pPr>
            <a:r>
              <a:rPr lang="de"/>
              <a:t>bringt neue Methoden und Komponenten zur besseren grafischen Aufbereitung</a:t>
            </a:r>
            <a:endParaRPr/>
          </a:p>
          <a:p>
            <a:pPr marL="990478" lvl="1" indent="-323281">
              <a:buAutoNum type="alphaLcPeriod"/>
            </a:pPr>
            <a:r>
              <a:rPr lang="de"/>
              <a:t>mehr Optionen im Bereich Licht, Schatten, Skybox</a:t>
            </a:r>
            <a:endParaRPr/>
          </a:p>
          <a:p>
            <a:pPr marL="495239" indent="-323281">
              <a:buAutoNum type="arabicPeriod"/>
            </a:pPr>
            <a:r>
              <a:rPr lang="de"/>
              <a:t>Erstellen eines Post Processing Objekts zum Hinzufügen von Bloom Effekten</a:t>
            </a:r>
            <a:endParaRPr/>
          </a:p>
          <a:p>
            <a:pPr marL="495239" indent="-323281">
              <a:buAutoNum type="arabicPeriod"/>
            </a:pPr>
            <a:r>
              <a:rPr lang="de"/>
              <a:t>Erstellen von emissiven Texturen</a:t>
            </a:r>
            <a:endParaRPr/>
          </a:p>
          <a:p>
            <a:pPr marL="495239" indent="-323281">
              <a:buAutoNum type="arabicPeriod"/>
            </a:pPr>
            <a:r>
              <a:rPr lang="de"/>
              <a:t>Änderung in den generellen Licht Optionen der Szene</a:t>
            </a:r>
            <a:endParaRPr/>
          </a:p>
        </p:txBody>
      </p:sp>
      <p:sp>
        <p:nvSpPr>
          <p:cNvPr id="404" name="Google Shape;404;g102cf3ebe15_2_22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er 1">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4449997" y="4902398"/>
            <a:ext cx="239100" cy="220200"/>
          </a:xfrm>
          <a:prstGeom prst="rect">
            <a:avLst/>
          </a:prstGeom>
          <a:noFill/>
          <a:ln>
            <a:noFill/>
          </a:ln>
        </p:spPr>
        <p:txBody>
          <a:bodyPr spcFirstLastPara="1" wrap="square" lIns="32750" tIns="32750" rIns="32750" bIns="32750" anchor="t" anchorCtr="0">
            <a:sp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de"/>
              <a:t>‹Nr.›</a:t>
            </a:fld>
            <a:endParaRPr>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er 2">
  <p:cSld name="TITLE_AND_BODY_2">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4449997" y="4902398"/>
            <a:ext cx="239100" cy="220200"/>
          </a:xfrm>
          <a:prstGeom prst="rect">
            <a:avLst/>
          </a:prstGeom>
          <a:noFill/>
          <a:ln>
            <a:noFill/>
          </a:ln>
        </p:spPr>
        <p:txBody>
          <a:bodyPr spcFirstLastPara="1" wrap="square" lIns="32750" tIns="32750" rIns="32750" bIns="32750" anchor="t" anchorCtr="0">
            <a:spAutoFit/>
          </a:bodyPr>
          <a:lstStyle>
            <a:lvl1pPr marL="0" lvl="0"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000"/>
              <a:buFont typeface="Helvetica Neue Light"/>
              <a:buNone/>
              <a:defRPr sz="10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de"/>
              <a:t>‹Nr.›</a:t>
            </a:fld>
            <a:endParaRPr>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drive.google.com/file/d/1LEwjbWI4dWTPMmFqN9GPHNqMGHcYFH-H/view"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hyperlink" Target="http://drive.google.com/file/d/1H2gi0dCQLSgUUSjd88x_hymxuAqoxPTh/view"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hyperlink" Target="http://drive.google.com/file/d/1zM2nLGxHp04epOYFyXvDY4Fu3W-BHi7v/view"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hyperlink" Target="http://drive.google.com/file/d/1zAWPCIZi5dJBNpm6dRJCbSqF9j9_ct8u/view"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drive.google.com/file/d/1BMvtRCYjXkB-NMsfIvx4bkNf0fxNP8An/view"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drive.google.com/file/d/1eY1gxtZordKbCzqfhe8WYe3k_SXmpSeR/view"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yG2Zglg42Ns" TargetMode="External"/><Relationship Id="rId3" Type="http://schemas.openxmlformats.org/officeDocument/2006/relationships/hyperlink" Target="https://www.youtube.com/channel/UCPJlesN59MzHPPCp0Lg8sLw" TargetMode="External"/><Relationship Id="rId7" Type="http://schemas.openxmlformats.org/officeDocument/2006/relationships/hyperlink" Target="https://www.youtube.com/user/epicfailsy"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www.youtube.com/watch?v=bkPe1hxOmbI" TargetMode="External"/><Relationship Id="rId5" Type="http://schemas.openxmlformats.org/officeDocument/2006/relationships/hyperlink" Target="https://www.youtube.com/c/CodeMonkeyUnity" TargetMode="External"/><Relationship Id="rId4" Type="http://schemas.openxmlformats.org/officeDocument/2006/relationships/hyperlink" Target="https://www.youtube.com/watch?v=gGYtahQjmWQ&amp;list=PLrk7hDwk64-a_gf7mBBduQb3PEBYnG4f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9" name="Google Shape;59;p15"/>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 name="Google Shape;60;p15"/>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1" name="Google Shape;61;p15"/>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2" name="Google Shape;62;p15"/>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3" name="Google Shape;63;p15"/>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4" name="Google Shape;64;p15"/>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5" name="Google Shape;65;p15"/>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 name="Google Shape;66;p15"/>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7" name="Google Shape;67;p15"/>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8" name="Google Shape;68;p15"/>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9" name="Google Shape;69;p15"/>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70" name="Google Shape;70;p15"/>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1" name="Google Shape;71;p15"/>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2" name="Google Shape;72;p15"/>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3" name="Google Shape;73;p15"/>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4" name="Google Shape;74;p15"/>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5" name="Google Shape;75;p15"/>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 name="Google Shape;76;p15"/>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7" name="Google Shape;77;p15"/>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8" name="Google Shape;78;p15"/>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9" name="Google Shape;79;p15"/>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 name="Google Shape;80;p15"/>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1" name="Google Shape;81;p15"/>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2" name="Google Shape;82;p15"/>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3" name="Google Shape;83;p15"/>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4" name="Google Shape;84;p15"/>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5" name="Google Shape;85;p15"/>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6" name="Google Shape;86;p15"/>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87" name="Google Shape;87;p15"/>
          <p:cNvGrpSpPr/>
          <p:nvPr/>
        </p:nvGrpSpPr>
        <p:grpSpPr>
          <a:xfrm>
            <a:off x="0" y="5089922"/>
            <a:ext cx="9143675" cy="133987"/>
            <a:chOff x="0" y="0"/>
            <a:chExt cx="13004800" cy="254100"/>
          </a:xfrm>
        </p:grpSpPr>
        <p:sp>
          <p:nvSpPr>
            <p:cNvPr id="88" name="Google Shape;88;p15"/>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89" name="Google Shape;89;p15"/>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0" name="Google Shape;90;p15"/>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1" name="Google Shape;91;p15"/>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2" name="Google Shape;92;p15"/>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3" name="Google Shape;93;p15"/>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94" name="Google Shape;94;p15"/>
          <p:cNvCxnSpPr/>
          <p:nvPr/>
        </p:nvCxnSpPr>
        <p:spPr>
          <a:xfrm>
            <a:off x="535781" y="2280419"/>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95" name="Google Shape;95;p15"/>
          <p:cNvSpPr txBox="1"/>
          <p:nvPr/>
        </p:nvSpPr>
        <p:spPr>
          <a:xfrm>
            <a:off x="539274" y="2427759"/>
            <a:ext cx="4032600" cy="2539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PT Sans"/>
              <a:buNone/>
            </a:pPr>
            <a:r>
              <a:rPr lang="de" sz="1100">
                <a:latin typeface="PT Sans"/>
                <a:ea typeface="PT Sans"/>
                <a:cs typeface="PT Sans"/>
                <a:sym typeface="PT Sans"/>
              </a:rPr>
              <a:t>Audit 2</a:t>
            </a: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r>
              <a:rPr lang="de" sz="1100">
                <a:latin typeface="PT Sans"/>
                <a:ea typeface="PT Sans"/>
                <a:cs typeface="PT Sans"/>
                <a:sym typeface="PT Sans"/>
              </a:rPr>
              <a:t>Luca Remberg</a:t>
            </a:r>
            <a:endParaRPr sz="1100">
              <a:latin typeface="PT Sans"/>
              <a:ea typeface="PT Sans"/>
              <a:cs typeface="PT Sans"/>
              <a:sym typeface="PT Sans"/>
            </a:endParaRPr>
          </a:p>
          <a:p>
            <a:pPr marL="0" marR="0" lvl="0" indent="0" algn="l" rtl="0">
              <a:lnSpc>
                <a:spcPct val="100000"/>
              </a:lnSpc>
              <a:spcBef>
                <a:spcPts val="0"/>
              </a:spcBef>
              <a:spcAft>
                <a:spcPts val="0"/>
              </a:spcAft>
              <a:buClr>
                <a:srgbClr val="000000"/>
              </a:buClr>
              <a:buSzPts val="1100"/>
              <a:buFont typeface="PT Sans"/>
              <a:buNone/>
            </a:pPr>
            <a:r>
              <a:rPr lang="de" sz="1100">
                <a:latin typeface="PT Sans"/>
                <a:ea typeface="PT Sans"/>
                <a:cs typeface="PT Sans"/>
                <a:sym typeface="PT Sans"/>
              </a:rPr>
              <a:t>Yannik Kretschmer</a:t>
            </a:r>
            <a:endParaRPr sz="1100">
              <a:latin typeface="PT Sans"/>
              <a:ea typeface="PT Sans"/>
              <a:cs typeface="PT Sans"/>
              <a:sym typeface="PT Sans"/>
            </a:endParaRPr>
          </a:p>
        </p:txBody>
      </p:sp>
      <p:sp>
        <p:nvSpPr>
          <p:cNvPr id="96" name="Google Shape;96;p15"/>
          <p:cNvSpPr txBox="1"/>
          <p:nvPr/>
        </p:nvSpPr>
        <p:spPr>
          <a:xfrm>
            <a:off x="540246" y="1895326"/>
            <a:ext cx="6688500" cy="2355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2B2B2B"/>
              </a:buClr>
              <a:buSzPts val="1700"/>
              <a:buFont typeface="Roboto Slab"/>
              <a:buNone/>
            </a:pPr>
            <a:r>
              <a:rPr lang="de" sz="1700" b="1">
                <a:solidFill>
                  <a:srgbClr val="2B2B2B"/>
                </a:solidFill>
                <a:latin typeface="Roboto Slab"/>
                <a:ea typeface="Roboto Slab"/>
                <a:cs typeface="Roboto Slab"/>
                <a:sym typeface="Roboto Slab"/>
              </a:rPr>
              <a:t>Entwicklungsprojekt WS 2021/2022</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4"/>
          <p:cNvSpPr txBox="1"/>
          <p:nvPr/>
        </p:nvSpPr>
        <p:spPr>
          <a:xfrm>
            <a:off x="539275" y="401825"/>
            <a:ext cx="44862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erstes Model - Qualle -</a:t>
            </a:r>
            <a:endParaRPr sz="1300"/>
          </a:p>
        </p:txBody>
      </p:sp>
      <p:sp>
        <p:nvSpPr>
          <p:cNvPr id="455" name="Google Shape;455;p24"/>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56" name="Google Shape;456;p24"/>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57" name="Google Shape;457;p24"/>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58" name="Google Shape;458;p24"/>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59" name="Google Shape;459;p24"/>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60" name="Google Shape;460;p24"/>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61" name="Google Shape;461;p24"/>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62" name="Google Shape;462;p24"/>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63" name="Google Shape;463;p24"/>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64" name="Google Shape;464;p24"/>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65" name="Google Shape;465;p24"/>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66" name="Google Shape;466;p24"/>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467" name="Google Shape;467;p24"/>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68" name="Google Shape;468;p24"/>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69" name="Google Shape;469;p24"/>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0" name="Google Shape;470;p24"/>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1" name="Google Shape;471;p24"/>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2" name="Google Shape;472;p24"/>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3" name="Google Shape;473;p24"/>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4" name="Google Shape;474;p24"/>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5" name="Google Shape;475;p24"/>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6" name="Google Shape;476;p24"/>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7" name="Google Shape;477;p24"/>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78" name="Google Shape;478;p24"/>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79" name="Google Shape;479;p24"/>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80" name="Google Shape;480;p24"/>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81" name="Google Shape;481;p24"/>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82" name="Google Shape;482;p24"/>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83" name="Google Shape;483;p24"/>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484" name="Google Shape;484;p24"/>
          <p:cNvGrpSpPr/>
          <p:nvPr/>
        </p:nvGrpSpPr>
        <p:grpSpPr>
          <a:xfrm>
            <a:off x="0" y="5089922"/>
            <a:ext cx="9143675" cy="133987"/>
            <a:chOff x="0" y="0"/>
            <a:chExt cx="13004800" cy="254100"/>
          </a:xfrm>
        </p:grpSpPr>
        <p:sp>
          <p:nvSpPr>
            <p:cNvPr id="485" name="Google Shape;485;p24"/>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86" name="Google Shape;486;p24"/>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87" name="Google Shape;487;p24"/>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88" name="Google Shape;488;p24"/>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89" name="Google Shape;489;p24"/>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90" name="Google Shape;490;p24"/>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491" name="Google Shape;491;p24"/>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495" name="Google Shape;495;p24"/>
          <p:cNvSpPr txBox="1"/>
          <p:nvPr/>
        </p:nvSpPr>
        <p:spPr>
          <a:xfrm>
            <a:off x="580790" y="935725"/>
            <a:ext cx="7851300" cy="423900"/>
          </a:xfrm>
          <a:prstGeom prst="rect">
            <a:avLst/>
          </a:prstGeom>
          <a:noFill/>
          <a:ln>
            <a:noFill/>
          </a:ln>
        </p:spPr>
        <p:txBody>
          <a:bodyPr spcFirstLastPara="1" wrap="square" lIns="58925" tIns="58925" rIns="58925" bIns="58925" anchor="t" anchorCtr="0">
            <a:spAutoFit/>
          </a:bodyPr>
          <a:lstStyle/>
          <a:p>
            <a:pPr marL="292100" lvl="0" indent="0" algn="l" rtl="0">
              <a:lnSpc>
                <a:spcPct val="90000"/>
              </a:lnSpc>
              <a:spcBef>
                <a:spcPts val="0"/>
              </a:spcBef>
              <a:spcAft>
                <a:spcPts val="0"/>
              </a:spcAft>
              <a:buNone/>
            </a:pPr>
            <a:endParaRPr sz="1100" b="1">
              <a:solidFill>
                <a:schemeClr val="dk1"/>
              </a:solidFill>
              <a:latin typeface="Roboto Slab"/>
              <a:ea typeface="Roboto Slab"/>
              <a:cs typeface="Roboto Slab"/>
              <a:sym typeface="Roboto Slab"/>
            </a:endParaRPr>
          </a:p>
          <a:p>
            <a:pPr marL="0" lvl="0" indent="0" algn="l" rtl="0">
              <a:lnSpc>
                <a:spcPct val="90000"/>
              </a:lnSpc>
              <a:spcBef>
                <a:spcPts val="0"/>
              </a:spcBef>
              <a:spcAft>
                <a:spcPts val="0"/>
              </a:spcAft>
              <a:buNone/>
            </a:pPr>
            <a:r>
              <a:rPr lang="de" sz="1100" b="1">
                <a:solidFill>
                  <a:schemeClr val="dk1"/>
                </a:solidFill>
                <a:latin typeface="Roboto Slab"/>
                <a:ea typeface="Roboto Slab"/>
                <a:cs typeface="Roboto Slab"/>
                <a:sym typeface="Roboto Slab"/>
              </a:rPr>
              <a:t>...</a:t>
            </a:r>
            <a:endParaRPr sz="1100" b="1">
              <a:solidFill>
                <a:schemeClr val="dk1"/>
              </a:solidFill>
              <a:latin typeface="Roboto Slab"/>
              <a:ea typeface="Roboto Slab"/>
              <a:cs typeface="Roboto Slab"/>
              <a:sym typeface="Roboto Slab"/>
            </a:endParaRPr>
          </a:p>
        </p:txBody>
      </p:sp>
      <p:pic>
        <p:nvPicPr>
          <p:cNvPr id="496" name="Google Shape;496;p24"/>
          <p:cNvPicPr preferRelativeResize="0"/>
          <p:nvPr/>
        </p:nvPicPr>
        <p:blipFill>
          <a:blip r:embed="rId3">
            <a:alphaModFix/>
          </a:blip>
          <a:stretch>
            <a:fillRect/>
          </a:stretch>
        </p:blipFill>
        <p:spPr>
          <a:xfrm>
            <a:off x="3790686" y="1303672"/>
            <a:ext cx="4815101" cy="2996238"/>
          </a:xfrm>
          <a:prstGeom prst="rect">
            <a:avLst/>
          </a:prstGeom>
          <a:noFill/>
          <a:ln>
            <a:noFill/>
          </a:ln>
        </p:spPr>
      </p:pic>
      <p:pic>
        <p:nvPicPr>
          <p:cNvPr id="497" name="Google Shape;497;p24"/>
          <p:cNvPicPr preferRelativeResize="0"/>
          <p:nvPr/>
        </p:nvPicPr>
        <p:blipFill rotWithShape="1">
          <a:blip r:embed="rId4">
            <a:alphaModFix/>
          </a:blip>
          <a:srcRect l="13636"/>
          <a:stretch/>
        </p:blipFill>
        <p:spPr>
          <a:xfrm>
            <a:off x="580796" y="1031809"/>
            <a:ext cx="2705968" cy="3141092"/>
          </a:xfrm>
          <a:prstGeom prst="rect">
            <a:avLst/>
          </a:prstGeom>
          <a:noFill/>
          <a:ln>
            <a:noFill/>
          </a:ln>
        </p:spPr>
      </p:pic>
      <p:pic>
        <p:nvPicPr>
          <p:cNvPr id="498" name="Google Shape;498;p24"/>
          <p:cNvPicPr preferRelativeResize="0"/>
          <p:nvPr/>
        </p:nvPicPr>
        <p:blipFill>
          <a:blip r:embed="rId5">
            <a:alphaModFix/>
          </a:blip>
          <a:stretch>
            <a:fillRect/>
          </a:stretch>
        </p:blipFill>
        <p:spPr>
          <a:xfrm>
            <a:off x="2373834" y="2218873"/>
            <a:ext cx="2876144" cy="25987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5"/>
          <p:cNvSpPr txBox="1"/>
          <p:nvPr/>
        </p:nvSpPr>
        <p:spPr>
          <a:xfrm>
            <a:off x="539272" y="401825"/>
            <a:ext cx="51282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Erstes Betrachten von 3D Modell in VR</a:t>
            </a:r>
            <a:endParaRPr sz="1300"/>
          </a:p>
        </p:txBody>
      </p:sp>
      <p:sp>
        <p:nvSpPr>
          <p:cNvPr id="504" name="Google Shape;504;p25"/>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05" name="Google Shape;505;p25"/>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06" name="Google Shape;506;p25"/>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07" name="Google Shape;507;p25"/>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08" name="Google Shape;508;p25"/>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09" name="Google Shape;509;p25"/>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10" name="Google Shape;510;p25"/>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11" name="Google Shape;511;p25"/>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12" name="Google Shape;512;p25"/>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13" name="Google Shape;513;p25"/>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14" name="Google Shape;514;p25"/>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15" name="Google Shape;515;p25"/>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516" name="Google Shape;516;p25"/>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17" name="Google Shape;517;p25"/>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18" name="Google Shape;518;p25"/>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19" name="Google Shape;519;p25"/>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20" name="Google Shape;520;p25"/>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21" name="Google Shape;521;p25"/>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22" name="Google Shape;522;p25"/>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23" name="Google Shape;523;p25"/>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24" name="Google Shape;524;p25"/>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25" name="Google Shape;525;p25"/>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26" name="Google Shape;526;p25"/>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27" name="Google Shape;527;p25"/>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28" name="Google Shape;528;p25"/>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29" name="Google Shape;529;p25"/>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30" name="Google Shape;530;p25"/>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31" name="Google Shape;531;p25"/>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32" name="Google Shape;532;p25"/>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533" name="Google Shape;533;p25"/>
          <p:cNvGrpSpPr/>
          <p:nvPr/>
        </p:nvGrpSpPr>
        <p:grpSpPr>
          <a:xfrm>
            <a:off x="0" y="5089922"/>
            <a:ext cx="9143675" cy="133987"/>
            <a:chOff x="0" y="0"/>
            <a:chExt cx="13004800" cy="254100"/>
          </a:xfrm>
        </p:grpSpPr>
        <p:sp>
          <p:nvSpPr>
            <p:cNvPr id="534" name="Google Shape;534;p25"/>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35" name="Google Shape;535;p25"/>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36" name="Google Shape;536;p25"/>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37" name="Google Shape;537;p25"/>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38" name="Google Shape;538;p25"/>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39" name="Google Shape;539;p25"/>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540" name="Google Shape;540;p25"/>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544" name="Google Shape;544;p25"/>
          <p:cNvSpPr txBox="1"/>
          <p:nvPr/>
        </p:nvSpPr>
        <p:spPr>
          <a:xfrm>
            <a:off x="584068" y="941057"/>
            <a:ext cx="8019600" cy="423900"/>
          </a:xfrm>
          <a:prstGeom prst="rect">
            <a:avLst/>
          </a:prstGeom>
          <a:noFill/>
          <a:ln>
            <a:noFill/>
          </a:ln>
        </p:spPr>
        <p:txBody>
          <a:bodyPr spcFirstLastPara="1" wrap="square" lIns="58925" tIns="58925" rIns="58925" bIns="58925" anchor="t" anchorCtr="0">
            <a:spAutoFit/>
          </a:bodyPr>
          <a:lstStyle/>
          <a:p>
            <a:pPr marL="292100" lvl="0" indent="0" algn="l" rtl="0">
              <a:lnSpc>
                <a:spcPct val="90000"/>
              </a:lnSpc>
              <a:spcBef>
                <a:spcPts val="0"/>
              </a:spcBef>
              <a:spcAft>
                <a:spcPts val="0"/>
              </a:spcAft>
              <a:buNone/>
            </a:pPr>
            <a:endParaRPr sz="1100" b="1">
              <a:solidFill>
                <a:schemeClr val="dk1"/>
              </a:solidFill>
              <a:latin typeface="Roboto Slab"/>
              <a:ea typeface="Roboto Slab"/>
              <a:cs typeface="Roboto Slab"/>
              <a:sym typeface="Roboto Slab"/>
            </a:endParaRPr>
          </a:p>
          <a:p>
            <a:pPr marL="0" lvl="0" indent="0" algn="l" rtl="0">
              <a:lnSpc>
                <a:spcPct val="90000"/>
              </a:lnSpc>
              <a:spcBef>
                <a:spcPts val="0"/>
              </a:spcBef>
              <a:spcAft>
                <a:spcPts val="0"/>
              </a:spcAft>
              <a:buNone/>
            </a:pPr>
            <a:r>
              <a:rPr lang="de" sz="1100" b="1">
                <a:solidFill>
                  <a:schemeClr val="dk1"/>
                </a:solidFill>
                <a:latin typeface="Roboto Slab"/>
                <a:ea typeface="Roboto Slab"/>
                <a:cs typeface="Roboto Slab"/>
                <a:sym typeface="Roboto Slab"/>
              </a:rPr>
              <a:t>...</a:t>
            </a:r>
            <a:endParaRPr sz="1100" b="1">
              <a:solidFill>
                <a:schemeClr val="dk1"/>
              </a:solidFill>
              <a:latin typeface="Roboto Slab"/>
              <a:ea typeface="Roboto Slab"/>
              <a:cs typeface="Roboto Slab"/>
              <a:sym typeface="Roboto Slab"/>
            </a:endParaRPr>
          </a:p>
        </p:txBody>
      </p:sp>
      <p:pic>
        <p:nvPicPr>
          <p:cNvPr id="545" name="Google Shape;545;p25" title="3D-Modell.mp4">
            <a:hlinkClick r:id="rId3"/>
          </p:cNvPr>
          <p:cNvPicPr preferRelativeResize="0"/>
          <p:nvPr/>
        </p:nvPicPr>
        <p:blipFill>
          <a:blip r:embed="rId4">
            <a:alphaModFix/>
          </a:blip>
          <a:stretch>
            <a:fillRect/>
          </a:stretch>
        </p:blipFill>
        <p:spPr>
          <a:xfrm>
            <a:off x="539275" y="760086"/>
            <a:ext cx="8019600" cy="41258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Effect transition="in" filter="fade">
                                      <p:cBhvr>
                                        <p:cTn id="7" dur="10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26"/>
          <p:cNvSpPr txBox="1"/>
          <p:nvPr/>
        </p:nvSpPr>
        <p:spPr>
          <a:xfrm>
            <a:off x="539273" y="401825"/>
            <a:ext cx="40728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Erste Interaktion mit einem Modell</a:t>
            </a:r>
            <a:endParaRPr sz="1300"/>
          </a:p>
        </p:txBody>
      </p:sp>
      <p:sp>
        <p:nvSpPr>
          <p:cNvPr id="551" name="Google Shape;551;p26"/>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52" name="Google Shape;552;p26"/>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53" name="Google Shape;553;p26"/>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54" name="Google Shape;554;p26"/>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55" name="Google Shape;555;p26"/>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56" name="Google Shape;556;p26"/>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57" name="Google Shape;557;p26"/>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58" name="Google Shape;558;p26"/>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59" name="Google Shape;559;p26"/>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60" name="Google Shape;560;p26"/>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61" name="Google Shape;561;p26"/>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62" name="Google Shape;562;p26"/>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563" name="Google Shape;563;p26"/>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64" name="Google Shape;564;p26"/>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65" name="Google Shape;565;p26"/>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66" name="Google Shape;566;p26"/>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67" name="Google Shape;567;p26"/>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68" name="Google Shape;568;p26"/>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69" name="Google Shape;569;p26"/>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70" name="Google Shape;570;p26"/>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71" name="Google Shape;571;p26"/>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72" name="Google Shape;572;p26"/>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73" name="Google Shape;573;p26"/>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74" name="Google Shape;574;p26"/>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75" name="Google Shape;575;p26"/>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76" name="Google Shape;576;p26"/>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77" name="Google Shape;577;p26"/>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578" name="Google Shape;578;p26"/>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579" name="Google Shape;579;p26"/>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580" name="Google Shape;580;p26"/>
          <p:cNvGrpSpPr/>
          <p:nvPr/>
        </p:nvGrpSpPr>
        <p:grpSpPr>
          <a:xfrm>
            <a:off x="0" y="5089922"/>
            <a:ext cx="9143675" cy="133987"/>
            <a:chOff x="0" y="0"/>
            <a:chExt cx="13004800" cy="254100"/>
          </a:xfrm>
        </p:grpSpPr>
        <p:sp>
          <p:nvSpPr>
            <p:cNvPr id="581" name="Google Shape;581;p26"/>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82" name="Google Shape;582;p26"/>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83" name="Google Shape;583;p26"/>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84" name="Google Shape;584;p26"/>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85" name="Google Shape;585;p26"/>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586" name="Google Shape;586;p26"/>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587" name="Google Shape;587;p26"/>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pic>
        <p:nvPicPr>
          <p:cNvPr id="591" name="Google Shape;591;p26" title="Cube.mp4">
            <a:hlinkClick r:id="rId3"/>
          </p:cNvPr>
          <p:cNvPicPr preferRelativeResize="0"/>
          <p:nvPr/>
        </p:nvPicPr>
        <p:blipFill>
          <a:blip r:embed="rId4">
            <a:alphaModFix/>
          </a:blip>
          <a:stretch>
            <a:fillRect/>
          </a:stretch>
        </p:blipFill>
        <p:spPr>
          <a:xfrm>
            <a:off x="601900" y="1295875"/>
            <a:ext cx="5755229" cy="2956900"/>
          </a:xfrm>
          <a:prstGeom prst="rect">
            <a:avLst/>
          </a:prstGeom>
          <a:noFill/>
          <a:ln>
            <a:noFill/>
          </a:ln>
        </p:spPr>
      </p:pic>
      <p:pic>
        <p:nvPicPr>
          <p:cNvPr id="592" name="Google Shape;592;p26"/>
          <p:cNvPicPr preferRelativeResize="0"/>
          <p:nvPr/>
        </p:nvPicPr>
        <p:blipFill>
          <a:blip r:embed="rId5">
            <a:alphaModFix/>
          </a:blip>
          <a:stretch>
            <a:fillRect/>
          </a:stretch>
        </p:blipFill>
        <p:spPr>
          <a:xfrm>
            <a:off x="6357125" y="1295875"/>
            <a:ext cx="2189375" cy="2956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1000"/>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27"/>
          <p:cNvSpPr txBox="1"/>
          <p:nvPr/>
        </p:nvSpPr>
        <p:spPr>
          <a:xfrm>
            <a:off x="539275" y="401825"/>
            <a:ext cx="8083206"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Training: Einfügen einer Pistole mit Script und entfernte Interaktionen</a:t>
            </a:r>
            <a:endParaRPr sz="1700" b="1">
              <a:latin typeface="Roboto Slab"/>
              <a:ea typeface="Roboto Slab"/>
              <a:cs typeface="Roboto Slab"/>
              <a:sym typeface="Roboto Slab"/>
            </a:endParaRPr>
          </a:p>
        </p:txBody>
      </p:sp>
      <p:sp>
        <p:nvSpPr>
          <p:cNvPr id="598" name="Google Shape;598;p27"/>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599" name="Google Shape;599;p27"/>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0" name="Google Shape;600;p27"/>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01" name="Google Shape;601;p27"/>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2" name="Google Shape;602;p27"/>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03" name="Google Shape;603;p27"/>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4" name="Google Shape;604;p27"/>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05" name="Google Shape;605;p27"/>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6" name="Google Shape;606;p27"/>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07" name="Google Shape;607;p27"/>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08" name="Google Shape;608;p27"/>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09" name="Google Shape;609;p27"/>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610" name="Google Shape;610;p27"/>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11" name="Google Shape;611;p27"/>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12" name="Google Shape;612;p27"/>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13" name="Google Shape;613;p27"/>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14" name="Google Shape;614;p27"/>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15" name="Google Shape;615;p27"/>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16" name="Google Shape;616;p27"/>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17" name="Google Shape;617;p27"/>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18" name="Google Shape;618;p27"/>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19" name="Google Shape;619;p27"/>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20" name="Google Shape;620;p27"/>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21" name="Google Shape;621;p27"/>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22" name="Google Shape;622;p27"/>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23" name="Google Shape;623;p27"/>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24" name="Google Shape;624;p27"/>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25" name="Google Shape;625;p27"/>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26" name="Google Shape;626;p27"/>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627" name="Google Shape;627;p27"/>
          <p:cNvGrpSpPr/>
          <p:nvPr/>
        </p:nvGrpSpPr>
        <p:grpSpPr>
          <a:xfrm>
            <a:off x="0" y="5089922"/>
            <a:ext cx="9143675" cy="133987"/>
            <a:chOff x="0" y="0"/>
            <a:chExt cx="13004800" cy="254100"/>
          </a:xfrm>
        </p:grpSpPr>
        <p:sp>
          <p:nvSpPr>
            <p:cNvPr id="628" name="Google Shape;628;p27"/>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29" name="Google Shape;629;p27"/>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30" name="Google Shape;630;p27"/>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31" name="Google Shape;631;p27"/>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32" name="Google Shape;632;p27"/>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33" name="Google Shape;633;p27"/>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634" name="Google Shape;634;p27"/>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638" name="Google Shape;638;p27"/>
          <p:cNvSpPr txBox="1"/>
          <p:nvPr/>
        </p:nvSpPr>
        <p:spPr>
          <a:xfrm>
            <a:off x="602881" y="1296007"/>
            <a:ext cx="8019600" cy="423900"/>
          </a:xfrm>
          <a:prstGeom prst="rect">
            <a:avLst/>
          </a:prstGeom>
          <a:noFill/>
          <a:ln>
            <a:noFill/>
          </a:ln>
        </p:spPr>
        <p:txBody>
          <a:bodyPr spcFirstLastPara="1" wrap="square" lIns="58925" tIns="58925" rIns="58925" bIns="58925" anchor="t" anchorCtr="0">
            <a:spAutoFit/>
          </a:bodyPr>
          <a:lstStyle/>
          <a:p>
            <a:pPr marL="292100" lvl="0" indent="0" algn="l" rtl="0">
              <a:lnSpc>
                <a:spcPct val="90000"/>
              </a:lnSpc>
              <a:spcBef>
                <a:spcPts val="0"/>
              </a:spcBef>
              <a:spcAft>
                <a:spcPts val="0"/>
              </a:spcAft>
              <a:buNone/>
            </a:pPr>
            <a:endParaRPr sz="1100" b="1">
              <a:solidFill>
                <a:schemeClr val="dk1"/>
              </a:solidFill>
              <a:latin typeface="Roboto Slab"/>
              <a:ea typeface="Roboto Slab"/>
              <a:cs typeface="Roboto Slab"/>
              <a:sym typeface="Roboto Slab"/>
            </a:endParaRPr>
          </a:p>
          <a:p>
            <a:pPr marL="0" lvl="0" indent="0" algn="l" rtl="0">
              <a:lnSpc>
                <a:spcPct val="90000"/>
              </a:lnSpc>
              <a:spcBef>
                <a:spcPts val="0"/>
              </a:spcBef>
              <a:spcAft>
                <a:spcPts val="0"/>
              </a:spcAft>
              <a:buNone/>
            </a:pPr>
            <a:r>
              <a:rPr lang="de" sz="1100" b="1">
                <a:solidFill>
                  <a:schemeClr val="dk1"/>
                </a:solidFill>
                <a:latin typeface="Roboto Slab"/>
                <a:ea typeface="Roboto Slab"/>
                <a:cs typeface="Roboto Slab"/>
                <a:sym typeface="Roboto Slab"/>
              </a:rPr>
              <a:t>...</a:t>
            </a:r>
            <a:endParaRPr sz="1100" b="1">
              <a:solidFill>
                <a:schemeClr val="dk1"/>
              </a:solidFill>
              <a:latin typeface="Roboto Slab"/>
              <a:ea typeface="Roboto Slab"/>
              <a:cs typeface="Roboto Slab"/>
              <a:sym typeface="Roboto Slab"/>
            </a:endParaRPr>
          </a:p>
        </p:txBody>
      </p:sp>
      <p:pic>
        <p:nvPicPr>
          <p:cNvPr id="639" name="Google Shape;639;p27" title="Gun Interactable.mp4">
            <a:hlinkClick r:id="rId3"/>
          </p:cNvPr>
          <p:cNvPicPr preferRelativeResize="0"/>
          <p:nvPr/>
        </p:nvPicPr>
        <p:blipFill>
          <a:blip r:embed="rId4">
            <a:alphaModFix/>
          </a:blip>
          <a:stretch>
            <a:fillRect/>
          </a:stretch>
        </p:blipFill>
        <p:spPr>
          <a:xfrm>
            <a:off x="516700" y="1295925"/>
            <a:ext cx="5397874" cy="2788101"/>
          </a:xfrm>
          <a:prstGeom prst="rect">
            <a:avLst/>
          </a:prstGeom>
          <a:noFill/>
          <a:ln>
            <a:noFill/>
          </a:ln>
        </p:spPr>
      </p:pic>
      <p:pic>
        <p:nvPicPr>
          <p:cNvPr id="640" name="Google Shape;640;p27"/>
          <p:cNvPicPr preferRelativeResize="0"/>
          <p:nvPr/>
        </p:nvPicPr>
        <p:blipFill rotWithShape="1">
          <a:blip r:embed="rId5">
            <a:alphaModFix/>
          </a:blip>
          <a:srcRect r="16527" b="12648"/>
          <a:stretch/>
        </p:blipFill>
        <p:spPr>
          <a:xfrm>
            <a:off x="5580375" y="1296000"/>
            <a:ext cx="3046600" cy="1454125"/>
          </a:xfrm>
          <a:prstGeom prst="rect">
            <a:avLst/>
          </a:prstGeom>
          <a:noFill/>
          <a:ln>
            <a:noFill/>
          </a:ln>
        </p:spPr>
      </p:pic>
      <p:pic>
        <p:nvPicPr>
          <p:cNvPr id="641" name="Google Shape;641;p27"/>
          <p:cNvPicPr preferRelativeResize="0"/>
          <p:nvPr/>
        </p:nvPicPr>
        <p:blipFill rotWithShape="1">
          <a:blip r:embed="rId6">
            <a:alphaModFix/>
          </a:blip>
          <a:srcRect b="2865"/>
          <a:stretch/>
        </p:blipFill>
        <p:spPr>
          <a:xfrm>
            <a:off x="5580375" y="2750131"/>
            <a:ext cx="3046600" cy="10009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10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28"/>
          <p:cNvSpPr txBox="1"/>
          <p:nvPr/>
        </p:nvSpPr>
        <p:spPr>
          <a:xfrm>
            <a:off x="539279" y="401836"/>
            <a:ext cx="27513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XR Sockets kennenlernen</a:t>
            </a:r>
            <a:endParaRPr sz="1300"/>
          </a:p>
        </p:txBody>
      </p:sp>
      <p:sp>
        <p:nvSpPr>
          <p:cNvPr id="647" name="Google Shape;647;p28"/>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48" name="Google Shape;648;p28"/>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49" name="Google Shape;649;p28"/>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50" name="Google Shape;650;p28"/>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51" name="Google Shape;651;p28"/>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52" name="Google Shape;652;p28"/>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53" name="Google Shape;653;p28"/>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54" name="Google Shape;654;p28"/>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55" name="Google Shape;655;p28"/>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56" name="Google Shape;656;p28"/>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57" name="Google Shape;657;p28"/>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58" name="Google Shape;658;p28"/>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659" name="Google Shape;659;p28"/>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60" name="Google Shape;660;p28"/>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1" name="Google Shape;661;p28"/>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62" name="Google Shape;662;p28"/>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3" name="Google Shape;663;p28"/>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64" name="Google Shape;664;p28"/>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5" name="Google Shape;665;p28"/>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66" name="Google Shape;666;p28"/>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7" name="Google Shape;667;p28"/>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68" name="Google Shape;668;p28"/>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69" name="Google Shape;669;p28"/>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70" name="Google Shape;670;p28"/>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71" name="Google Shape;671;p28"/>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72" name="Google Shape;672;p28"/>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73" name="Google Shape;673;p28"/>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674" name="Google Shape;674;p28"/>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75" name="Google Shape;675;p28"/>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676" name="Google Shape;676;p28"/>
          <p:cNvGrpSpPr/>
          <p:nvPr/>
        </p:nvGrpSpPr>
        <p:grpSpPr>
          <a:xfrm>
            <a:off x="0" y="5089922"/>
            <a:ext cx="9143675" cy="133987"/>
            <a:chOff x="0" y="0"/>
            <a:chExt cx="13004800" cy="254100"/>
          </a:xfrm>
        </p:grpSpPr>
        <p:sp>
          <p:nvSpPr>
            <p:cNvPr id="677" name="Google Shape;677;p28"/>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78" name="Google Shape;678;p28"/>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79" name="Google Shape;679;p28"/>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80" name="Google Shape;680;p28"/>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81" name="Google Shape;681;p28"/>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682" name="Google Shape;682;p28"/>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683" name="Google Shape;683;p28"/>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pic>
        <p:nvPicPr>
          <p:cNvPr id="687" name="Google Shape;687;p28" title="Drop Zone.mp4">
            <a:hlinkClick r:id="rId3"/>
          </p:cNvPr>
          <p:cNvPicPr preferRelativeResize="0"/>
          <p:nvPr/>
        </p:nvPicPr>
        <p:blipFill>
          <a:blip r:embed="rId4">
            <a:alphaModFix/>
          </a:blip>
          <a:stretch>
            <a:fillRect/>
          </a:stretch>
        </p:blipFill>
        <p:spPr>
          <a:xfrm>
            <a:off x="540250" y="1295925"/>
            <a:ext cx="5390600" cy="2788050"/>
          </a:xfrm>
          <a:prstGeom prst="rect">
            <a:avLst/>
          </a:prstGeom>
          <a:noFill/>
          <a:ln>
            <a:noFill/>
          </a:ln>
        </p:spPr>
      </p:pic>
      <p:pic>
        <p:nvPicPr>
          <p:cNvPr id="688" name="Google Shape;688;p28"/>
          <p:cNvPicPr preferRelativeResize="0"/>
          <p:nvPr/>
        </p:nvPicPr>
        <p:blipFill rotWithShape="1">
          <a:blip r:embed="rId5">
            <a:alphaModFix/>
          </a:blip>
          <a:srcRect b="2257"/>
          <a:stretch/>
        </p:blipFill>
        <p:spPr>
          <a:xfrm>
            <a:off x="5743550" y="1608712"/>
            <a:ext cx="2895825" cy="2162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fade">
                                      <p:cBhvr>
                                        <p:cTn id="7" dur="10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29"/>
          <p:cNvSpPr txBox="1"/>
          <p:nvPr/>
        </p:nvSpPr>
        <p:spPr>
          <a:xfrm>
            <a:off x="539272" y="401825"/>
            <a:ext cx="45444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Training: XR Sockets Body Attachment</a:t>
            </a:r>
            <a:endParaRPr sz="1300"/>
          </a:p>
        </p:txBody>
      </p:sp>
      <p:sp>
        <p:nvSpPr>
          <p:cNvPr id="694" name="Google Shape;694;p29"/>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95" name="Google Shape;695;p29"/>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96" name="Google Shape;696;p29"/>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97" name="Google Shape;697;p29"/>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698" name="Google Shape;698;p29"/>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699" name="Google Shape;699;p29"/>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00" name="Google Shape;700;p29"/>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01" name="Google Shape;701;p29"/>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02" name="Google Shape;702;p29"/>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03" name="Google Shape;703;p29"/>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04" name="Google Shape;704;p29"/>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05" name="Google Shape;705;p29"/>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706" name="Google Shape;706;p29"/>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07" name="Google Shape;707;p29"/>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08" name="Google Shape;708;p29"/>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09" name="Google Shape;709;p29"/>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0" name="Google Shape;710;p29"/>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11" name="Google Shape;711;p29"/>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2" name="Google Shape;712;p29"/>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13" name="Google Shape;713;p29"/>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4" name="Google Shape;714;p29"/>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15" name="Google Shape;715;p29"/>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6" name="Google Shape;716;p29"/>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17" name="Google Shape;717;p29"/>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18" name="Google Shape;718;p29"/>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19" name="Google Shape;719;p29"/>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20" name="Google Shape;720;p29"/>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21" name="Google Shape;721;p29"/>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22" name="Google Shape;722;p29"/>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723" name="Google Shape;723;p29"/>
          <p:cNvGrpSpPr/>
          <p:nvPr/>
        </p:nvGrpSpPr>
        <p:grpSpPr>
          <a:xfrm>
            <a:off x="0" y="5089922"/>
            <a:ext cx="9143675" cy="133987"/>
            <a:chOff x="0" y="0"/>
            <a:chExt cx="13004800" cy="254100"/>
          </a:xfrm>
        </p:grpSpPr>
        <p:sp>
          <p:nvSpPr>
            <p:cNvPr id="724" name="Google Shape;724;p29"/>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25" name="Google Shape;725;p29"/>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26" name="Google Shape;726;p29"/>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27" name="Google Shape;727;p29"/>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28" name="Google Shape;728;p29"/>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29" name="Google Shape;729;p29"/>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730" name="Google Shape;730;p29"/>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pic>
        <p:nvPicPr>
          <p:cNvPr id="734" name="Google Shape;734;p29" title="Brille.mp4">
            <a:hlinkClick r:id="rId3"/>
          </p:cNvPr>
          <p:cNvPicPr preferRelativeResize="0"/>
          <p:nvPr/>
        </p:nvPicPr>
        <p:blipFill>
          <a:blip r:embed="rId4">
            <a:alphaModFix/>
          </a:blip>
          <a:stretch>
            <a:fillRect/>
          </a:stretch>
        </p:blipFill>
        <p:spPr>
          <a:xfrm>
            <a:off x="540250" y="1295925"/>
            <a:ext cx="5397875" cy="2773400"/>
          </a:xfrm>
          <a:prstGeom prst="rect">
            <a:avLst/>
          </a:prstGeom>
          <a:noFill/>
          <a:ln>
            <a:noFill/>
          </a:ln>
        </p:spPr>
      </p:pic>
      <p:pic>
        <p:nvPicPr>
          <p:cNvPr id="735" name="Google Shape;735;p29"/>
          <p:cNvPicPr preferRelativeResize="0"/>
          <p:nvPr/>
        </p:nvPicPr>
        <p:blipFill rotWithShape="1">
          <a:blip r:embed="rId5">
            <a:alphaModFix/>
          </a:blip>
          <a:srcRect b="2152"/>
          <a:stretch/>
        </p:blipFill>
        <p:spPr>
          <a:xfrm>
            <a:off x="5722125" y="1610000"/>
            <a:ext cx="2886025" cy="2159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fade">
                                      <p:cBhvr>
                                        <p:cTn id="7" dur="1000"/>
                                        <p:tgtEl>
                                          <p:spTgt spid="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0"/>
          <p:cNvSpPr txBox="1"/>
          <p:nvPr/>
        </p:nvSpPr>
        <p:spPr>
          <a:xfrm>
            <a:off x="539276" y="401825"/>
            <a:ext cx="67959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Erstes Konzept eines Infoboard (mit Animation) </a:t>
            </a:r>
            <a:endParaRPr sz="1300"/>
          </a:p>
        </p:txBody>
      </p:sp>
      <p:sp>
        <p:nvSpPr>
          <p:cNvPr id="741" name="Google Shape;741;p30"/>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42" name="Google Shape;742;p30"/>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43" name="Google Shape;743;p30"/>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44" name="Google Shape;744;p30"/>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45" name="Google Shape;745;p30"/>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46" name="Google Shape;746;p30"/>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47" name="Google Shape;747;p30"/>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48" name="Google Shape;748;p30"/>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49" name="Google Shape;749;p30"/>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50" name="Google Shape;750;p30"/>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51" name="Google Shape;751;p30"/>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52" name="Google Shape;752;p30"/>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753" name="Google Shape;753;p30"/>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54" name="Google Shape;754;p30"/>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55" name="Google Shape;755;p30"/>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56" name="Google Shape;756;p30"/>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57" name="Google Shape;757;p30"/>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58" name="Google Shape;758;p30"/>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59" name="Google Shape;759;p30"/>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0" name="Google Shape;760;p30"/>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1" name="Google Shape;761;p30"/>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2" name="Google Shape;762;p30"/>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3" name="Google Shape;763;p30"/>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4" name="Google Shape;764;p30"/>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5" name="Google Shape;765;p30"/>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6" name="Google Shape;766;p30"/>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7" name="Google Shape;767;p30"/>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768" name="Google Shape;768;p30"/>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69" name="Google Shape;769;p30"/>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770" name="Google Shape;770;p30"/>
          <p:cNvGrpSpPr/>
          <p:nvPr/>
        </p:nvGrpSpPr>
        <p:grpSpPr>
          <a:xfrm>
            <a:off x="0" y="5089922"/>
            <a:ext cx="9143675" cy="133987"/>
            <a:chOff x="0" y="0"/>
            <a:chExt cx="13004800" cy="254100"/>
          </a:xfrm>
        </p:grpSpPr>
        <p:sp>
          <p:nvSpPr>
            <p:cNvPr id="771" name="Google Shape;771;p30"/>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72" name="Google Shape;772;p30"/>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73" name="Google Shape;773;p30"/>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74" name="Google Shape;774;p30"/>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75" name="Google Shape;775;p30"/>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776" name="Google Shape;776;p30"/>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777" name="Google Shape;777;p30"/>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pic>
        <p:nvPicPr>
          <p:cNvPr id="781" name="Google Shape;781;p30" title="Qualle.mp4">
            <a:hlinkClick r:id="rId3"/>
          </p:cNvPr>
          <p:cNvPicPr preferRelativeResize="0"/>
          <p:nvPr/>
        </p:nvPicPr>
        <p:blipFill>
          <a:blip r:embed="rId4">
            <a:alphaModFix/>
          </a:blip>
          <a:stretch>
            <a:fillRect/>
          </a:stretch>
        </p:blipFill>
        <p:spPr>
          <a:xfrm>
            <a:off x="540250" y="1277150"/>
            <a:ext cx="5380541" cy="2785500"/>
          </a:xfrm>
          <a:prstGeom prst="rect">
            <a:avLst/>
          </a:prstGeom>
          <a:noFill/>
          <a:ln>
            <a:noFill/>
          </a:ln>
        </p:spPr>
      </p:pic>
      <p:pic>
        <p:nvPicPr>
          <p:cNvPr id="782" name="Google Shape;782;p30"/>
          <p:cNvPicPr preferRelativeResize="0"/>
          <p:nvPr/>
        </p:nvPicPr>
        <p:blipFill rotWithShape="1">
          <a:blip r:embed="rId5">
            <a:alphaModFix/>
          </a:blip>
          <a:srcRect t="3166"/>
          <a:stretch/>
        </p:blipFill>
        <p:spPr>
          <a:xfrm>
            <a:off x="5531575" y="1277150"/>
            <a:ext cx="3076575" cy="278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1000"/>
                                        <p:tgtEl>
                                          <p:spTgt spid="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786"/>
        <p:cNvGrpSpPr/>
        <p:nvPr/>
      </p:nvGrpSpPr>
      <p:grpSpPr>
        <a:xfrm>
          <a:off x="0" y="0"/>
          <a:ext cx="0" cy="0"/>
          <a:chOff x="0" y="0"/>
          <a:chExt cx="0" cy="0"/>
        </a:xfrm>
      </p:grpSpPr>
      <p:sp>
        <p:nvSpPr>
          <p:cNvPr id="787" name="Google Shape;787;p31"/>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88" name="Google Shape;788;p31"/>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89" name="Google Shape;789;p31"/>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0" name="Google Shape;790;p31"/>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91" name="Google Shape;791;p31"/>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2" name="Google Shape;792;p31"/>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93" name="Google Shape;793;p31"/>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4" name="Google Shape;794;p31"/>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95" name="Google Shape;795;p31"/>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6" name="Google Shape;796;p31"/>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797" name="Google Shape;797;p31"/>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798" name="Google Shape;798;p31"/>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799" name="Google Shape;799;p31"/>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00" name="Google Shape;800;p31"/>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1" name="Google Shape;801;p31"/>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02" name="Google Shape;802;p31"/>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3" name="Google Shape;803;p31"/>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04" name="Google Shape;804;p31"/>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5" name="Google Shape;805;p31"/>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06" name="Google Shape;806;p31"/>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7" name="Google Shape;807;p31"/>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08" name="Google Shape;808;p31"/>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09" name="Google Shape;809;p31"/>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10" name="Google Shape;810;p31"/>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11" name="Google Shape;811;p31"/>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12" name="Google Shape;812;p31"/>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13" name="Google Shape;813;p31"/>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14" name="Google Shape;814;p31"/>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15" name="Google Shape;815;p31"/>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816" name="Google Shape;816;p31"/>
          <p:cNvPicPr preferRelativeResize="0"/>
          <p:nvPr/>
        </p:nvPicPr>
        <p:blipFill rotWithShape="1">
          <a:blip r:embed="rId3">
            <a:alphaModFix/>
          </a:blip>
          <a:srcRect l="3525" r="48381"/>
          <a:stretch/>
        </p:blipFill>
        <p:spPr>
          <a:xfrm>
            <a:off x="4665761" y="-10394"/>
            <a:ext cx="5887345" cy="5164289"/>
          </a:xfrm>
          <a:prstGeom prst="rect">
            <a:avLst/>
          </a:prstGeom>
          <a:noFill/>
          <a:ln>
            <a:noFill/>
          </a:ln>
        </p:spPr>
      </p:pic>
      <p:sp>
        <p:nvSpPr>
          <p:cNvPr id="817" name="Google Shape;817;p31"/>
          <p:cNvSpPr/>
          <p:nvPr/>
        </p:nvSpPr>
        <p:spPr>
          <a:xfrm>
            <a:off x="4572000" y="-10394"/>
            <a:ext cx="2460900" cy="5187300"/>
          </a:xfrm>
          <a:prstGeom prst="rect">
            <a:avLst/>
          </a:prstGeom>
          <a:gradFill>
            <a:gsLst>
              <a:gs pos="0">
                <a:srgbClr val="2B2B2B"/>
              </a:gs>
              <a:gs pos="16750">
                <a:srgbClr val="2B2B2B"/>
              </a:gs>
              <a:gs pos="100000">
                <a:srgbClr val="2B2B2B">
                  <a:alpha val="0"/>
                </a:srgbClr>
              </a:gs>
            </a:gsLst>
            <a:lin ang="0" scaled="0"/>
          </a:gra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CB3067"/>
              </a:buClr>
              <a:buSzPts val="1400"/>
              <a:buFont typeface="Helvetica Neue"/>
              <a:buNone/>
            </a:pPr>
            <a:endParaRPr sz="1400" b="0" i="0" u="none" strike="noStrike" cap="none">
              <a:solidFill>
                <a:srgbClr val="CB3067"/>
              </a:solidFill>
              <a:latin typeface="Helvetica Neue"/>
              <a:ea typeface="Helvetica Neue"/>
              <a:cs typeface="Helvetica Neue"/>
              <a:sym typeface="Helvetica Neue"/>
            </a:endParaRPr>
          </a:p>
        </p:txBody>
      </p:sp>
      <p:sp>
        <p:nvSpPr>
          <p:cNvPr id="818" name="Google Shape;818;p31"/>
          <p:cNvSpPr txBox="1"/>
          <p:nvPr/>
        </p:nvSpPr>
        <p:spPr>
          <a:xfrm>
            <a:off x="540246" y="2052454"/>
            <a:ext cx="5313000" cy="5265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1400"/>
              <a:buFont typeface="Roboto Slab"/>
              <a:buNone/>
            </a:pPr>
            <a:r>
              <a:rPr lang="de" b="1">
                <a:solidFill>
                  <a:srgbClr val="FFFFFF"/>
                </a:solidFill>
                <a:latin typeface="Roboto Slab"/>
                <a:ea typeface="Roboto Slab"/>
                <a:cs typeface="Roboto Slab"/>
                <a:sym typeface="Roboto Slab"/>
              </a:rPr>
              <a:t>Deliverables für Audit 3</a:t>
            </a:r>
            <a:endParaRPr sz="900"/>
          </a:p>
          <a:p>
            <a:pPr marL="0" marR="0" lvl="0" indent="0" algn="l" rtl="0">
              <a:lnSpc>
                <a:spcPct val="90000"/>
              </a:lnSpc>
              <a:spcBef>
                <a:spcPts val="0"/>
              </a:spcBef>
              <a:spcAft>
                <a:spcPts val="0"/>
              </a:spcAft>
              <a:buClr>
                <a:srgbClr val="FFFFFF"/>
              </a:buClr>
              <a:buSzPts val="1500"/>
              <a:buFont typeface="PT Sans"/>
              <a:buNone/>
            </a:pPr>
            <a:endParaRPr sz="1500" b="0" i="0" u="none" strike="noStrike" cap="none">
              <a:solidFill>
                <a:srgbClr val="000000"/>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100"/>
              <a:buFont typeface="Roboto Slab"/>
              <a:buNone/>
            </a:pP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2"/>
          <p:cNvSpPr txBox="1"/>
          <p:nvPr/>
        </p:nvSpPr>
        <p:spPr>
          <a:xfrm>
            <a:off x="539278" y="401836"/>
            <a:ext cx="58860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600"/>
              <a:buFont typeface="Arial"/>
              <a:buNone/>
            </a:pPr>
            <a:r>
              <a:rPr lang="de" sz="1700" b="1">
                <a:solidFill>
                  <a:srgbClr val="2B2B2B"/>
                </a:solidFill>
                <a:latin typeface="Roboto Slab"/>
                <a:ea typeface="Roboto Slab"/>
                <a:cs typeface="Roboto Slab"/>
                <a:sym typeface="Roboto Slab"/>
              </a:rPr>
              <a:t>Deliverables für Audit 3</a:t>
            </a:r>
            <a:endParaRPr sz="800" b="1">
              <a:solidFill>
                <a:srgbClr val="2B2B2B"/>
              </a:solidFill>
            </a:endParaRPr>
          </a:p>
        </p:txBody>
      </p:sp>
      <p:sp>
        <p:nvSpPr>
          <p:cNvPr id="824" name="Google Shape;824;p32"/>
          <p:cNvSpPr txBox="1"/>
          <p:nvPr/>
        </p:nvSpPr>
        <p:spPr>
          <a:xfrm>
            <a:off x="539283" y="1304147"/>
            <a:ext cx="5501700" cy="762000"/>
          </a:xfrm>
          <a:prstGeom prst="rect">
            <a:avLst/>
          </a:prstGeom>
          <a:noFill/>
          <a:ln>
            <a:noFill/>
          </a:ln>
        </p:spPr>
        <p:txBody>
          <a:bodyPr spcFirstLastPara="1" wrap="square" lIns="0" tIns="0" rIns="0" bIns="0" anchor="t" anchorCtr="0">
            <a:spAutoFit/>
          </a:bodyPr>
          <a:lstStyle/>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Weitere Scripts für die Interaktion mit den verschiedenen Tieren</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“Storylogik” erstellen</a:t>
            </a:r>
            <a:endParaRPr sz="1100">
              <a:latin typeface="PT Sans"/>
              <a:ea typeface="PT Sans"/>
              <a:cs typeface="PT Sans"/>
              <a:sym typeface="PT Sans"/>
            </a:endParaRPr>
          </a:p>
          <a:p>
            <a:pPr marL="457200" lvl="0" indent="-298450" algn="l" rtl="0">
              <a:lnSpc>
                <a:spcPct val="90000"/>
              </a:lnSpc>
              <a:spcBef>
                <a:spcPts val="0"/>
              </a:spcBef>
              <a:spcAft>
                <a:spcPts val="0"/>
              </a:spcAft>
              <a:buSzPts val="1100"/>
              <a:buFont typeface="PT Sans"/>
              <a:buChar char="-"/>
            </a:pPr>
            <a:r>
              <a:rPr lang="de" sz="1100">
                <a:solidFill>
                  <a:schemeClr val="dk1"/>
                </a:solidFill>
                <a:latin typeface="PT Sans"/>
                <a:ea typeface="PT Sans"/>
                <a:cs typeface="PT Sans"/>
                <a:sym typeface="PT Sans"/>
              </a:rPr>
              <a:t>Logik hinter einem Hauptmenü</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Informationssammlung der Flora und Fauna</a:t>
            </a:r>
            <a:endParaRPr sz="1100">
              <a:latin typeface="PT Sans"/>
              <a:ea typeface="PT Sans"/>
              <a:cs typeface="PT Sans"/>
              <a:sym typeface="PT Sans"/>
            </a:endParaRPr>
          </a:p>
          <a:p>
            <a:pPr marL="0" marR="0" lvl="0" indent="0" algn="l" rtl="0">
              <a:lnSpc>
                <a:spcPct val="90000"/>
              </a:lnSpc>
              <a:spcBef>
                <a:spcPts val="0"/>
              </a:spcBef>
              <a:spcAft>
                <a:spcPts val="0"/>
              </a:spcAft>
              <a:buClr>
                <a:srgbClr val="000000"/>
              </a:buClr>
              <a:buSzPts val="1400"/>
              <a:buFont typeface="Roboto Slab"/>
              <a:buNone/>
            </a:pPr>
            <a:r>
              <a:rPr lang="de" sz="1100">
                <a:latin typeface="PT Sans"/>
                <a:ea typeface="PT Sans"/>
                <a:cs typeface="PT Sans"/>
                <a:sym typeface="PT Sans"/>
              </a:rPr>
              <a:t> </a:t>
            </a:r>
            <a:endParaRPr sz="600">
              <a:latin typeface="PT Sans"/>
              <a:ea typeface="PT Sans"/>
              <a:cs typeface="PT Sans"/>
              <a:sym typeface="PT Sans"/>
            </a:endParaRPr>
          </a:p>
        </p:txBody>
      </p:sp>
      <p:sp>
        <p:nvSpPr>
          <p:cNvPr id="825" name="Google Shape;825;p32"/>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26" name="Google Shape;826;p32"/>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27" name="Google Shape;827;p32"/>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28" name="Google Shape;828;p32"/>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29" name="Google Shape;829;p32"/>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30" name="Google Shape;830;p32"/>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31" name="Google Shape;831;p32"/>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32" name="Google Shape;832;p32"/>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33" name="Google Shape;833;p32"/>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34" name="Google Shape;834;p32"/>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35" name="Google Shape;835;p32"/>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36" name="Google Shape;836;p32"/>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837" name="Google Shape;837;p32"/>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38" name="Google Shape;838;p32"/>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39" name="Google Shape;839;p32"/>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40" name="Google Shape;840;p32"/>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41" name="Google Shape;841;p32"/>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42" name="Google Shape;842;p32"/>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43" name="Google Shape;843;p32"/>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44" name="Google Shape;844;p32"/>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45" name="Google Shape;845;p32"/>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46" name="Google Shape;846;p32"/>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47" name="Google Shape;847;p32"/>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48" name="Google Shape;848;p32"/>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49" name="Google Shape;849;p32"/>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50" name="Google Shape;850;p32"/>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51" name="Google Shape;851;p32"/>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52" name="Google Shape;852;p32"/>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53" name="Google Shape;853;p32"/>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854" name="Google Shape;854;p32"/>
          <p:cNvGrpSpPr/>
          <p:nvPr/>
        </p:nvGrpSpPr>
        <p:grpSpPr>
          <a:xfrm>
            <a:off x="0" y="5089922"/>
            <a:ext cx="9143675" cy="133987"/>
            <a:chOff x="0" y="0"/>
            <a:chExt cx="13004800" cy="254100"/>
          </a:xfrm>
        </p:grpSpPr>
        <p:sp>
          <p:nvSpPr>
            <p:cNvPr id="855" name="Google Shape;855;p32"/>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856" name="Google Shape;856;p32"/>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857" name="Google Shape;857;p32"/>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858" name="Google Shape;858;p32"/>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859" name="Google Shape;859;p32"/>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860" name="Google Shape;860;p32"/>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861" name="Google Shape;861;p32"/>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862" name="Google Shape;862;p32"/>
          <p:cNvSpPr txBox="1"/>
          <p:nvPr/>
        </p:nvSpPr>
        <p:spPr>
          <a:xfrm>
            <a:off x="540246" y="932594"/>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Yannik</a:t>
            </a:r>
            <a:endParaRPr sz="900"/>
          </a:p>
        </p:txBody>
      </p:sp>
      <p:sp>
        <p:nvSpPr>
          <p:cNvPr id="863" name="Google Shape;863;p32"/>
          <p:cNvSpPr txBox="1"/>
          <p:nvPr/>
        </p:nvSpPr>
        <p:spPr>
          <a:xfrm>
            <a:off x="502084" y="2904807"/>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Luca</a:t>
            </a:r>
            <a:endParaRPr sz="900"/>
          </a:p>
        </p:txBody>
      </p:sp>
      <p:sp>
        <p:nvSpPr>
          <p:cNvPr id="864" name="Google Shape;864;p32"/>
          <p:cNvSpPr txBox="1"/>
          <p:nvPr/>
        </p:nvSpPr>
        <p:spPr>
          <a:xfrm>
            <a:off x="539770" y="3253772"/>
            <a:ext cx="5501700" cy="1219200"/>
          </a:xfrm>
          <a:prstGeom prst="rect">
            <a:avLst/>
          </a:prstGeom>
          <a:noFill/>
          <a:ln>
            <a:noFill/>
          </a:ln>
        </p:spPr>
        <p:txBody>
          <a:bodyPr spcFirstLastPara="1" wrap="square" lIns="0" tIns="0" rIns="0" bIns="0" anchor="t" anchorCtr="0">
            <a:spAutoFit/>
          </a:bodyPr>
          <a:lstStyle/>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Environmental Design (Meeresgrund)</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3D Modelling (Flora, Fauna,Interaction Tools des Players)</a:t>
            </a:r>
            <a:endParaRPr sz="1100">
              <a:latin typeface="PT Sans"/>
              <a:ea typeface="PT Sans"/>
              <a:cs typeface="PT Sans"/>
              <a:sym typeface="PT Sans"/>
            </a:endParaRPr>
          </a:p>
          <a:p>
            <a:pPr marL="457200" marR="0" lvl="0" indent="-298450" algn="l" rtl="0">
              <a:lnSpc>
                <a:spcPct val="90000"/>
              </a:lnSpc>
              <a:spcBef>
                <a:spcPts val="0"/>
              </a:spcBef>
              <a:spcAft>
                <a:spcPts val="0"/>
              </a:spcAft>
              <a:buSzPts val="1100"/>
              <a:buFont typeface="PT Sans"/>
              <a:buChar char="-"/>
            </a:pPr>
            <a:r>
              <a:rPr lang="de" sz="1100">
                <a:latin typeface="PT Sans"/>
                <a:ea typeface="PT Sans"/>
                <a:cs typeface="PT Sans"/>
                <a:sym typeface="PT Sans"/>
              </a:rPr>
              <a:t>einfaches Texturing des Modellierten</a:t>
            </a:r>
            <a:endParaRPr sz="1100">
              <a:latin typeface="PT Sans"/>
              <a:ea typeface="PT Sans"/>
              <a:cs typeface="PT Sans"/>
              <a:sym typeface="PT Sans"/>
            </a:endParaRPr>
          </a:p>
          <a:p>
            <a:pPr marL="457200" lvl="0" indent="-298450" algn="l" rtl="0">
              <a:lnSpc>
                <a:spcPct val="90000"/>
              </a:lnSpc>
              <a:spcBef>
                <a:spcPts val="0"/>
              </a:spcBef>
              <a:spcAft>
                <a:spcPts val="0"/>
              </a:spcAft>
              <a:buSzPts val="1100"/>
              <a:buFont typeface="PT Sans"/>
              <a:buChar char="-"/>
            </a:pPr>
            <a:r>
              <a:rPr lang="de" sz="1100">
                <a:solidFill>
                  <a:schemeClr val="dk1"/>
                </a:solidFill>
                <a:latin typeface="PT Sans"/>
                <a:ea typeface="PT Sans"/>
                <a:cs typeface="PT Sans"/>
                <a:sym typeface="PT Sans"/>
              </a:rPr>
              <a:t>Design für ein Hauptmenü</a:t>
            </a:r>
            <a:endParaRPr sz="1100">
              <a:solidFill>
                <a:schemeClr val="dk1"/>
              </a:solidFill>
              <a:latin typeface="PT Sans"/>
              <a:ea typeface="PT Sans"/>
              <a:cs typeface="PT Sans"/>
              <a:sym typeface="PT Sans"/>
            </a:endParaRPr>
          </a:p>
          <a:p>
            <a:pPr marL="457200" lvl="0" indent="-298450" algn="l" rtl="0">
              <a:lnSpc>
                <a:spcPct val="90000"/>
              </a:lnSpc>
              <a:spcBef>
                <a:spcPts val="0"/>
              </a:spcBef>
              <a:spcAft>
                <a:spcPts val="0"/>
              </a:spcAft>
              <a:buClr>
                <a:schemeClr val="dk1"/>
              </a:buClr>
              <a:buSzPts val="1100"/>
              <a:buFont typeface="PT Sans"/>
              <a:buChar char="-"/>
            </a:pPr>
            <a:r>
              <a:rPr lang="de" sz="1100">
                <a:solidFill>
                  <a:schemeClr val="dk1"/>
                </a:solidFill>
                <a:latin typeface="PT Sans"/>
                <a:ea typeface="PT Sans"/>
                <a:cs typeface="PT Sans"/>
                <a:sym typeface="PT Sans"/>
              </a:rPr>
              <a:t>weitere Licht- und Shader-Experimente</a:t>
            </a:r>
            <a:endParaRPr sz="1100">
              <a:solidFill>
                <a:schemeClr val="dk1"/>
              </a:solidFill>
              <a:latin typeface="PT Sans"/>
              <a:ea typeface="PT Sans"/>
              <a:cs typeface="PT Sans"/>
              <a:sym typeface="PT Sans"/>
            </a:endParaRPr>
          </a:p>
          <a:p>
            <a:pPr marL="457200" lvl="0" indent="-298450" algn="l" rtl="0">
              <a:lnSpc>
                <a:spcPct val="90000"/>
              </a:lnSpc>
              <a:spcBef>
                <a:spcPts val="0"/>
              </a:spcBef>
              <a:spcAft>
                <a:spcPts val="0"/>
              </a:spcAft>
              <a:buClr>
                <a:schemeClr val="dk1"/>
              </a:buClr>
              <a:buSzPts val="1100"/>
              <a:buFont typeface="PT Sans"/>
              <a:buChar char="-"/>
            </a:pPr>
            <a:r>
              <a:rPr lang="de" sz="1100">
                <a:solidFill>
                  <a:schemeClr val="dk1"/>
                </a:solidFill>
                <a:latin typeface="PT Sans"/>
                <a:ea typeface="PT Sans"/>
                <a:cs typeface="PT Sans"/>
                <a:sym typeface="PT Sans"/>
              </a:rPr>
              <a:t>eventuell Hinzufügen von Animationen</a:t>
            </a:r>
            <a:endParaRPr sz="1100">
              <a:solidFill>
                <a:schemeClr val="dk1"/>
              </a:solidFill>
              <a:latin typeface="PT Sans"/>
              <a:ea typeface="PT Sans"/>
              <a:cs typeface="PT Sans"/>
              <a:sym typeface="PT Sans"/>
            </a:endParaRPr>
          </a:p>
          <a:p>
            <a:pPr marL="457200" lvl="0" indent="-298450" algn="l" rtl="0">
              <a:lnSpc>
                <a:spcPct val="90000"/>
              </a:lnSpc>
              <a:spcBef>
                <a:spcPts val="0"/>
              </a:spcBef>
              <a:spcAft>
                <a:spcPts val="0"/>
              </a:spcAft>
              <a:buClr>
                <a:schemeClr val="dk1"/>
              </a:buClr>
              <a:buSzPts val="1100"/>
              <a:buFont typeface="PT Sans"/>
              <a:buChar char="-"/>
            </a:pPr>
            <a:r>
              <a:rPr lang="de" sz="1100">
                <a:solidFill>
                  <a:schemeClr val="dk1"/>
                </a:solidFill>
                <a:latin typeface="PT Sans"/>
                <a:ea typeface="PT Sans"/>
                <a:cs typeface="PT Sans"/>
                <a:sym typeface="PT Sans"/>
              </a:rPr>
              <a:t>Skybox</a:t>
            </a:r>
            <a:endParaRPr sz="1100">
              <a:solidFill>
                <a:schemeClr val="dk1"/>
              </a:solidFill>
              <a:latin typeface="PT Sans"/>
              <a:ea typeface="PT Sans"/>
              <a:cs typeface="PT Sans"/>
              <a:sym typeface="PT Sans"/>
            </a:endParaRPr>
          </a:p>
          <a:p>
            <a:pPr marL="0" marR="0" lvl="0" indent="0" algn="l" rtl="0">
              <a:lnSpc>
                <a:spcPct val="90000"/>
              </a:lnSpc>
              <a:spcBef>
                <a:spcPts val="0"/>
              </a:spcBef>
              <a:spcAft>
                <a:spcPts val="0"/>
              </a:spcAft>
              <a:buClr>
                <a:srgbClr val="000000"/>
              </a:buClr>
              <a:buSzPts val="1400"/>
              <a:buFont typeface="Roboto Slab"/>
              <a:buNone/>
            </a:pPr>
            <a:r>
              <a:rPr lang="de" sz="1100">
                <a:latin typeface="PT Sans"/>
                <a:ea typeface="PT Sans"/>
                <a:cs typeface="PT Sans"/>
                <a:sym typeface="PT Sans"/>
              </a:rPr>
              <a:t> </a:t>
            </a:r>
            <a:endParaRPr sz="600">
              <a:latin typeface="PT Sans"/>
              <a:ea typeface="PT Sans"/>
              <a:cs typeface="PT Sans"/>
              <a:sym typeface="P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D1166"/>
        </a:solidFill>
        <a:effectLst/>
      </p:bgPr>
    </p:bg>
    <p:spTree>
      <p:nvGrpSpPr>
        <p:cNvPr id="1" name="Shape 868"/>
        <p:cNvGrpSpPr/>
        <p:nvPr/>
      </p:nvGrpSpPr>
      <p:grpSpPr>
        <a:xfrm>
          <a:off x="0" y="0"/>
          <a:ext cx="0" cy="0"/>
          <a:chOff x="0" y="0"/>
          <a:chExt cx="0" cy="0"/>
        </a:xfrm>
      </p:grpSpPr>
      <p:sp>
        <p:nvSpPr>
          <p:cNvPr id="869" name="Google Shape;869;p33"/>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70" name="Google Shape;870;p33"/>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71" name="Google Shape;871;p33"/>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72" name="Google Shape;872;p33"/>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73" name="Google Shape;873;p33"/>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74" name="Google Shape;874;p33"/>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75" name="Google Shape;875;p33"/>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76" name="Google Shape;876;p33"/>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77" name="Google Shape;877;p33"/>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78" name="Google Shape;878;p33"/>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79" name="Google Shape;879;p33"/>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880" name="Google Shape;880;p33"/>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881" name="Google Shape;881;p33"/>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82" name="Google Shape;882;p33"/>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83" name="Google Shape;883;p33"/>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84" name="Google Shape;884;p33"/>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85" name="Google Shape;885;p33"/>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86" name="Google Shape;886;p33"/>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87" name="Google Shape;887;p33"/>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88" name="Google Shape;888;p33"/>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89" name="Google Shape;889;p33"/>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90" name="Google Shape;890;p33"/>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91" name="Google Shape;891;p33"/>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92" name="Google Shape;892;p33"/>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93" name="Google Shape;893;p33"/>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94" name="Google Shape;894;p33"/>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95" name="Google Shape;895;p33"/>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896" name="Google Shape;896;p33"/>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897" name="Google Shape;897;p33"/>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898" name="Google Shape;898;p33"/>
          <p:cNvPicPr preferRelativeResize="0"/>
          <p:nvPr/>
        </p:nvPicPr>
        <p:blipFill rotWithShape="1">
          <a:blip r:embed="rId3">
            <a:alphaModFix/>
          </a:blip>
          <a:srcRect t="-28885" b="33016"/>
          <a:stretch/>
        </p:blipFill>
        <p:spPr>
          <a:xfrm>
            <a:off x="-34045" y="-1438656"/>
            <a:ext cx="9212006" cy="3725680"/>
          </a:xfrm>
          <a:prstGeom prst="rect">
            <a:avLst/>
          </a:prstGeom>
          <a:noFill/>
          <a:ln>
            <a:noFill/>
          </a:ln>
        </p:spPr>
      </p:pic>
      <p:sp>
        <p:nvSpPr>
          <p:cNvPr id="899" name="Google Shape;899;p33"/>
          <p:cNvSpPr txBox="1"/>
          <p:nvPr/>
        </p:nvSpPr>
        <p:spPr>
          <a:xfrm>
            <a:off x="540246" y="2909962"/>
            <a:ext cx="3938100" cy="554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1400"/>
              <a:buFont typeface="Roboto Slab"/>
              <a:buNone/>
            </a:pPr>
            <a:r>
              <a:rPr lang="de" sz="1400" b="1">
                <a:solidFill>
                  <a:srgbClr val="FFFFFF"/>
                </a:solidFill>
                <a:latin typeface="Roboto Slab"/>
                <a:ea typeface="Roboto Slab"/>
                <a:cs typeface="Roboto Slab"/>
                <a:sym typeface="Roboto Slab"/>
              </a:rPr>
              <a:t>Danke für ihre Aufmerksamkeit</a:t>
            </a:r>
            <a:endParaRPr sz="900"/>
          </a:p>
          <a:p>
            <a:pPr marL="0" marR="0" lvl="0" indent="0" algn="l" rtl="0">
              <a:lnSpc>
                <a:spcPct val="90000"/>
              </a:lnSpc>
              <a:spcBef>
                <a:spcPts val="0"/>
              </a:spcBef>
              <a:spcAft>
                <a:spcPts val="0"/>
              </a:spcAft>
              <a:buClr>
                <a:srgbClr val="FFFFFF"/>
              </a:buClr>
              <a:buSzPts val="1500"/>
              <a:buFont typeface="PT Sans"/>
              <a:buNone/>
            </a:pPr>
            <a:endParaRPr sz="1500" b="0" i="0" u="none" strike="noStrike" cap="none">
              <a:solidFill>
                <a:srgbClr val="000000"/>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100"/>
              <a:buFont typeface="Roboto Slab"/>
              <a:buNone/>
            </a:pPr>
            <a:r>
              <a:rPr lang="de" sz="1100">
                <a:solidFill>
                  <a:srgbClr val="FFFFFF"/>
                </a:solidFill>
                <a:latin typeface="Roboto Slab"/>
                <a:ea typeface="Roboto Slab"/>
                <a:cs typeface="Roboto Slab"/>
                <a:sym typeface="Roboto Slab"/>
              </a:rPr>
              <a:t>Gibt es noch weitere Fragen?</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p:nvPr/>
        </p:nvSpPr>
        <p:spPr>
          <a:xfrm>
            <a:off x="539279" y="401836"/>
            <a:ext cx="27513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Inhaltsverzeichnis</a:t>
            </a:r>
            <a:endParaRPr sz="1300"/>
          </a:p>
        </p:txBody>
      </p:sp>
      <p:sp>
        <p:nvSpPr>
          <p:cNvPr id="102" name="Google Shape;102;p16"/>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03" name="Google Shape;103;p16"/>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04" name="Google Shape;104;p16"/>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05" name="Google Shape;105;p16"/>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06" name="Google Shape;106;p16"/>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07" name="Google Shape;107;p16"/>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08" name="Google Shape;108;p16"/>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09" name="Google Shape;109;p16"/>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10" name="Google Shape;110;p16"/>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11" name="Google Shape;111;p16"/>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12" name="Google Shape;112;p16"/>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13" name="Google Shape;113;p16"/>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114" name="Google Shape;114;p16"/>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15" name="Google Shape;115;p16"/>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16" name="Google Shape;116;p16"/>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17" name="Google Shape;117;p16"/>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18" name="Google Shape;118;p16"/>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19" name="Google Shape;119;p16"/>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0" name="Google Shape;120;p16"/>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1" name="Google Shape;121;p16"/>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2" name="Google Shape;122;p16"/>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3" name="Google Shape;123;p16"/>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4" name="Google Shape;124;p16"/>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5" name="Google Shape;125;p16"/>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6" name="Google Shape;126;p16"/>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7" name="Google Shape;127;p16"/>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28" name="Google Shape;128;p16"/>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29" name="Google Shape;129;p16"/>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30" name="Google Shape;130;p16"/>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131" name="Google Shape;131;p16"/>
          <p:cNvGrpSpPr/>
          <p:nvPr/>
        </p:nvGrpSpPr>
        <p:grpSpPr>
          <a:xfrm>
            <a:off x="0" y="5089922"/>
            <a:ext cx="9143675" cy="133987"/>
            <a:chOff x="0" y="0"/>
            <a:chExt cx="13004800" cy="254100"/>
          </a:xfrm>
        </p:grpSpPr>
        <p:sp>
          <p:nvSpPr>
            <p:cNvPr id="132" name="Google Shape;132;p16"/>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3" name="Google Shape;133;p16"/>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4" name="Google Shape;134;p16"/>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5" name="Google Shape;135;p16"/>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6" name="Google Shape;136;p16"/>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137" name="Google Shape;137;p16"/>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138" name="Google Shape;138;p16"/>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142" name="Google Shape;142;p16"/>
          <p:cNvSpPr txBox="1"/>
          <p:nvPr/>
        </p:nvSpPr>
        <p:spPr>
          <a:xfrm>
            <a:off x="584068" y="941057"/>
            <a:ext cx="8019600" cy="1033200"/>
          </a:xfrm>
          <a:prstGeom prst="rect">
            <a:avLst/>
          </a:prstGeom>
          <a:noFill/>
          <a:ln>
            <a:noFill/>
          </a:ln>
        </p:spPr>
        <p:txBody>
          <a:bodyPr spcFirstLastPara="1" wrap="square" lIns="58925" tIns="58925" rIns="58925" bIns="58925" anchor="t" anchorCtr="0">
            <a:spAutoFit/>
          </a:bodyPr>
          <a:lstStyle/>
          <a:p>
            <a:pPr marL="292100" lvl="0" indent="-209550" algn="l" rtl="0">
              <a:lnSpc>
                <a:spcPct val="90000"/>
              </a:lnSpc>
              <a:spcBef>
                <a:spcPts val="0"/>
              </a:spcBef>
              <a:spcAft>
                <a:spcPts val="0"/>
              </a:spcAft>
              <a:buClr>
                <a:schemeClr val="dk1"/>
              </a:buClr>
              <a:buSzPts val="1100"/>
              <a:buFont typeface="Roboto Slab"/>
              <a:buAutoNum type="arabicPeriod"/>
            </a:pPr>
            <a:r>
              <a:rPr lang="de" sz="1100" b="1">
                <a:solidFill>
                  <a:schemeClr val="dk1"/>
                </a:solidFill>
                <a:latin typeface="Roboto Slab"/>
                <a:ea typeface="Roboto Slab"/>
                <a:cs typeface="Roboto Slab"/>
                <a:sym typeface="Roboto Slab"/>
              </a:rPr>
              <a:t>Genauere Ausarbeitung des Konzeptes</a:t>
            </a:r>
            <a:endParaRPr sz="1100" b="1">
              <a:solidFill>
                <a:schemeClr val="dk1"/>
              </a:solidFill>
              <a:latin typeface="Roboto Slab"/>
              <a:ea typeface="Roboto Slab"/>
              <a:cs typeface="Roboto Slab"/>
              <a:sym typeface="Roboto Slab"/>
            </a:endParaRPr>
          </a:p>
          <a:p>
            <a:pPr marL="292100" lvl="0" indent="0" algn="l" rtl="0">
              <a:lnSpc>
                <a:spcPct val="90000"/>
              </a:lnSpc>
              <a:spcBef>
                <a:spcPts val="0"/>
              </a:spcBef>
              <a:spcAft>
                <a:spcPts val="0"/>
              </a:spcAft>
              <a:buNone/>
            </a:pPr>
            <a:r>
              <a:rPr lang="de" sz="1100" b="1">
                <a:solidFill>
                  <a:schemeClr val="dk1"/>
                </a:solidFill>
                <a:latin typeface="Roboto Slab"/>
                <a:ea typeface="Roboto Slab"/>
                <a:cs typeface="Roboto Slab"/>
                <a:sym typeface="Roboto Slab"/>
              </a:rPr>
              <a:t>	1.1. Gameplay Konzept</a:t>
            </a:r>
            <a:endParaRPr sz="1100" b="1">
              <a:solidFill>
                <a:schemeClr val="dk1"/>
              </a:solidFill>
              <a:latin typeface="Roboto Slab"/>
              <a:ea typeface="Roboto Slab"/>
              <a:cs typeface="Roboto Slab"/>
              <a:sym typeface="Roboto Slab"/>
            </a:endParaRPr>
          </a:p>
          <a:p>
            <a:pPr marL="292100" lvl="0" indent="165100" algn="l" rtl="0">
              <a:lnSpc>
                <a:spcPct val="90000"/>
              </a:lnSpc>
              <a:spcBef>
                <a:spcPts val="0"/>
              </a:spcBef>
              <a:spcAft>
                <a:spcPts val="0"/>
              </a:spcAft>
              <a:buNone/>
            </a:pPr>
            <a:r>
              <a:rPr lang="de" sz="1100" b="1">
                <a:solidFill>
                  <a:schemeClr val="dk1"/>
                </a:solidFill>
                <a:latin typeface="Roboto Slab"/>
                <a:ea typeface="Roboto Slab"/>
                <a:cs typeface="Roboto Slab"/>
                <a:sym typeface="Roboto Slab"/>
              </a:rPr>
              <a:t>1.2. Darstellungen der Gegebenheiten</a:t>
            </a:r>
            <a:endParaRPr sz="1100" b="1">
              <a:solidFill>
                <a:schemeClr val="dk1"/>
              </a:solidFill>
              <a:latin typeface="Roboto Slab"/>
              <a:ea typeface="Roboto Slab"/>
              <a:cs typeface="Roboto Slab"/>
              <a:sym typeface="Roboto Slab"/>
            </a:endParaRPr>
          </a:p>
          <a:p>
            <a:pPr marL="292100" lvl="0" indent="-209550" algn="l" rtl="0">
              <a:lnSpc>
                <a:spcPct val="90000"/>
              </a:lnSpc>
              <a:spcBef>
                <a:spcPts val="0"/>
              </a:spcBef>
              <a:spcAft>
                <a:spcPts val="0"/>
              </a:spcAft>
              <a:buClr>
                <a:schemeClr val="dk1"/>
              </a:buClr>
              <a:buSzPts val="1100"/>
              <a:buFont typeface="Roboto Slab"/>
              <a:buAutoNum type="arabicPeriod"/>
            </a:pPr>
            <a:r>
              <a:rPr lang="de" sz="1100" b="1">
                <a:solidFill>
                  <a:schemeClr val="dk1"/>
                </a:solidFill>
                <a:latin typeface="Roboto Slab"/>
                <a:ea typeface="Roboto Slab"/>
                <a:cs typeface="Roboto Slab"/>
                <a:sym typeface="Roboto Slab"/>
              </a:rPr>
              <a:t>Proof of Concept in Unity </a:t>
            </a:r>
            <a:endParaRPr sz="1100" b="1">
              <a:solidFill>
                <a:schemeClr val="dk1"/>
              </a:solidFill>
              <a:latin typeface="Roboto Slab"/>
              <a:ea typeface="Roboto Slab"/>
              <a:cs typeface="Roboto Slab"/>
              <a:sym typeface="Roboto Slab"/>
            </a:endParaRPr>
          </a:p>
          <a:p>
            <a:pPr marL="292100" lvl="0" indent="-209550" algn="l" rtl="0">
              <a:lnSpc>
                <a:spcPct val="90000"/>
              </a:lnSpc>
              <a:spcBef>
                <a:spcPts val="0"/>
              </a:spcBef>
              <a:spcAft>
                <a:spcPts val="0"/>
              </a:spcAft>
              <a:buClr>
                <a:schemeClr val="dk1"/>
              </a:buClr>
              <a:buSzPts val="1100"/>
              <a:buFont typeface="Roboto Slab"/>
              <a:buAutoNum type="arabicPeriod"/>
            </a:pPr>
            <a:r>
              <a:rPr lang="de" sz="1100" b="1">
                <a:solidFill>
                  <a:schemeClr val="dk1"/>
                </a:solidFill>
                <a:latin typeface="Roboto Slab"/>
                <a:ea typeface="Roboto Slab"/>
                <a:cs typeface="Roboto Slab"/>
                <a:sym typeface="Roboto Slab"/>
              </a:rPr>
              <a:t>Deliverables für Audit 3</a:t>
            </a:r>
            <a:endParaRPr sz="1100" b="1">
              <a:solidFill>
                <a:schemeClr val="dk1"/>
              </a:solidFill>
              <a:latin typeface="Roboto Slab"/>
              <a:ea typeface="Roboto Slab"/>
              <a:cs typeface="Roboto Slab"/>
              <a:sym typeface="Roboto Slab"/>
            </a:endParaRPr>
          </a:p>
          <a:p>
            <a:pPr marL="0" lvl="0" indent="0" algn="l" rtl="0">
              <a:lnSpc>
                <a:spcPct val="90000"/>
              </a:lnSpc>
              <a:spcBef>
                <a:spcPts val="0"/>
              </a:spcBef>
              <a:spcAft>
                <a:spcPts val="0"/>
              </a:spcAft>
              <a:buNone/>
            </a:pPr>
            <a:endParaRPr sz="1100" b="1">
              <a:solidFill>
                <a:schemeClr val="dk1"/>
              </a:solidFill>
              <a:latin typeface="Roboto Slab"/>
              <a:ea typeface="Roboto Slab"/>
              <a:cs typeface="Roboto Slab"/>
              <a:sym typeface="Roboto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34"/>
          <p:cNvSpPr txBox="1"/>
          <p:nvPr/>
        </p:nvSpPr>
        <p:spPr>
          <a:xfrm>
            <a:off x="539273" y="401836"/>
            <a:ext cx="5148000" cy="2772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600"/>
              <a:buFont typeface="Arial"/>
              <a:buNone/>
            </a:pPr>
            <a:r>
              <a:rPr lang="de" sz="1800" b="1">
                <a:solidFill>
                  <a:srgbClr val="2B2B2B"/>
                </a:solidFill>
                <a:latin typeface="Roboto Slab"/>
                <a:ea typeface="Roboto Slab"/>
                <a:cs typeface="Roboto Slab"/>
                <a:sym typeface="Roboto Slab"/>
              </a:rPr>
              <a:t>Quellen</a:t>
            </a:r>
            <a:endParaRPr sz="1800" b="1">
              <a:solidFill>
                <a:srgbClr val="2B2B2B"/>
              </a:solidFill>
              <a:latin typeface="Roboto Slab"/>
              <a:ea typeface="Roboto Slab"/>
              <a:cs typeface="Roboto Slab"/>
              <a:sym typeface="Roboto Slab"/>
            </a:endParaRPr>
          </a:p>
        </p:txBody>
      </p:sp>
      <p:sp>
        <p:nvSpPr>
          <p:cNvPr id="905" name="Google Shape;905;p34"/>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906" name="Google Shape;906;p34"/>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07" name="Google Shape;907;p34"/>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908" name="Google Shape;908;p34"/>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09" name="Google Shape;909;p34"/>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910" name="Google Shape;910;p34"/>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11" name="Google Shape;911;p34"/>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912" name="Google Shape;912;p34"/>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13" name="Google Shape;913;p34"/>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914" name="Google Shape;914;p34"/>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15" name="Google Shape;915;p34"/>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916" name="Google Shape;916;p34"/>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917" name="Google Shape;917;p34"/>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918" name="Google Shape;918;p34"/>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19" name="Google Shape;919;p34"/>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920" name="Google Shape;920;p34"/>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21" name="Google Shape;921;p34"/>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922" name="Google Shape;922;p34"/>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23" name="Google Shape;923;p34"/>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924" name="Google Shape;924;p34"/>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25" name="Google Shape;925;p34"/>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926" name="Google Shape;926;p34"/>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27" name="Google Shape;927;p34"/>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928" name="Google Shape;928;p34"/>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29" name="Google Shape;929;p34"/>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930" name="Google Shape;930;p34"/>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31" name="Google Shape;931;p34"/>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932" name="Google Shape;932;p34"/>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933" name="Google Shape;933;p34"/>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934" name="Google Shape;934;p34"/>
          <p:cNvGrpSpPr/>
          <p:nvPr/>
        </p:nvGrpSpPr>
        <p:grpSpPr>
          <a:xfrm>
            <a:off x="0" y="5089922"/>
            <a:ext cx="9143675" cy="133987"/>
            <a:chOff x="0" y="0"/>
            <a:chExt cx="13004800" cy="254100"/>
          </a:xfrm>
        </p:grpSpPr>
        <p:sp>
          <p:nvSpPr>
            <p:cNvPr id="935" name="Google Shape;935;p34"/>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36" name="Google Shape;936;p34"/>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37" name="Google Shape;937;p34"/>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38" name="Google Shape;938;p34"/>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39" name="Google Shape;939;p34"/>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940" name="Google Shape;940;p34"/>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941" name="Google Shape;941;p34"/>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942" name="Google Shape;942;p34"/>
          <p:cNvSpPr txBox="1"/>
          <p:nvPr/>
        </p:nvSpPr>
        <p:spPr>
          <a:xfrm>
            <a:off x="836302" y="1000661"/>
            <a:ext cx="2967600" cy="2830200"/>
          </a:xfrm>
          <a:prstGeom prst="rect">
            <a:avLst/>
          </a:prstGeom>
          <a:noFill/>
          <a:ln>
            <a:noFill/>
          </a:ln>
        </p:spPr>
        <p:txBody>
          <a:bodyPr spcFirstLastPara="1" wrap="square" lIns="58925" tIns="58925" rIns="58925" bIns="58925" anchor="t" anchorCtr="0">
            <a:spAutoFit/>
          </a:bodyPr>
          <a:lstStyle/>
          <a:p>
            <a:pPr marL="0" lvl="0" indent="0" algn="l" rtl="0">
              <a:lnSpc>
                <a:spcPct val="115000"/>
              </a:lnSpc>
              <a:spcBef>
                <a:spcPts val="800"/>
              </a:spcBef>
              <a:spcAft>
                <a:spcPts val="0"/>
              </a:spcAft>
              <a:buNone/>
            </a:pPr>
            <a:r>
              <a:rPr lang="de" sz="1200">
                <a:solidFill>
                  <a:schemeClr val="dk1"/>
                </a:solidFill>
                <a:latin typeface="PT Sans"/>
                <a:ea typeface="PT Sans"/>
                <a:cs typeface="PT Sans"/>
                <a:sym typeface="PT Sans"/>
              </a:rPr>
              <a:t>Unity VR Tutorial von</a:t>
            </a:r>
            <a:r>
              <a:rPr lang="de" sz="1200">
                <a:solidFill>
                  <a:srgbClr val="242424"/>
                </a:solidFill>
                <a:latin typeface="PT Sans"/>
                <a:ea typeface="PT Sans"/>
                <a:cs typeface="PT Sans"/>
                <a:sym typeface="PT Sans"/>
              </a:rPr>
              <a:t> </a:t>
            </a:r>
            <a:r>
              <a:rPr lang="de" sz="1200">
                <a:solidFill>
                  <a:schemeClr val="dk1"/>
                </a:solidFill>
                <a:latin typeface="PT Sans"/>
                <a:ea typeface="PT Sans"/>
                <a:cs typeface="PT Sans"/>
                <a:sym typeface="PT Sans"/>
              </a:rPr>
              <a:t>Valem:</a:t>
            </a:r>
            <a:br>
              <a:rPr lang="de" sz="1200">
                <a:solidFill>
                  <a:schemeClr val="dk1"/>
                </a:solidFill>
                <a:latin typeface="PT Sans"/>
                <a:ea typeface="PT Sans"/>
                <a:cs typeface="PT Sans"/>
                <a:sym typeface="PT Sans"/>
              </a:rPr>
            </a:br>
            <a:r>
              <a:rPr lang="de" sz="1200" u="sng">
                <a:solidFill>
                  <a:schemeClr val="hlink"/>
                </a:solidFill>
                <a:latin typeface="PT Sans"/>
                <a:ea typeface="PT Sans"/>
                <a:cs typeface="PT Sans"/>
                <a:sym typeface="PT Sans"/>
                <a:hlinkClick r:id="rId3"/>
              </a:rPr>
              <a:t>https://www.youtube.com/channel/UCPJlesN59MzHPPCp0Lg8sLw</a:t>
            </a:r>
            <a:br>
              <a:rPr lang="de" sz="1200">
                <a:solidFill>
                  <a:schemeClr val="dk1"/>
                </a:solidFill>
                <a:latin typeface="PT Sans"/>
                <a:ea typeface="PT Sans"/>
                <a:cs typeface="PT Sans"/>
                <a:sym typeface="PT Sans"/>
              </a:rPr>
            </a:br>
            <a:r>
              <a:rPr lang="de" sz="1200" i="1">
                <a:solidFill>
                  <a:srgbClr val="242424"/>
                </a:solidFill>
                <a:highlight>
                  <a:srgbClr val="F2F2F2"/>
                </a:highlight>
                <a:latin typeface="PT Sans"/>
                <a:ea typeface="PT Sans"/>
                <a:cs typeface="PT Sans"/>
                <a:sym typeface="PT Sans"/>
              </a:rPr>
              <a:t>(abgerufen am 28.11.2021).</a:t>
            </a:r>
            <a:br>
              <a:rPr lang="de" sz="1200">
                <a:solidFill>
                  <a:schemeClr val="dk1"/>
                </a:solidFill>
                <a:latin typeface="PT Sans"/>
                <a:ea typeface="PT Sans"/>
                <a:cs typeface="PT Sans"/>
                <a:sym typeface="PT Sans"/>
              </a:rPr>
            </a:br>
            <a:r>
              <a:rPr lang="de" sz="1200">
                <a:solidFill>
                  <a:schemeClr val="dk1"/>
                </a:solidFill>
                <a:latin typeface="PT Sans"/>
                <a:ea typeface="PT Sans"/>
                <a:cs typeface="PT Sans"/>
                <a:sym typeface="PT Sans"/>
              </a:rPr>
              <a:t>Introduction to VR in Unity - UNITY XR TOOLKIT:</a:t>
            </a:r>
            <a:br>
              <a:rPr lang="de" sz="1200">
                <a:solidFill>
                  <a:schemeClr val="dk1"/>
                </a:solidFill>
                <a:latin typeface="PT Sans"/>
                <a:ea typeface="PT Sans"/>
                <a:cs typeface="PT Sans"/>
                <a:sym typeface="PT Sans"/>
              </a:rPr>
            </a:br>
            <a:r>
              <a:rPr lang="de" sz="1200" u="sng">
                <a:solidFill>
                  <a:schemeClr val="hlink"/>
                </a:solidFill>
                <a:latin typeface="PT Sans"/>
                <a:ea typeface="PT Sans"/>
                <a:cs typeface="PT Sans"/>
                <a:sym typeface="PT Sans"/>
                <a:hlinkClick r:id="rId4"/>
              </a:rPr>
              <a:t>https://www.youtube.com/watch?v=gGYtahQjmWQ&amp;list=PLrk7hDwk64-a_gf7mBBduQb3PEBYnG4fU</a:t>
            </a:r>
            <a:br>
              <a:rPr lang="de" sz="1100">
                <a:solidFill>
                  <a:schemeClr val="dk1"/>
                </a:solidFill>
                <a:latin typeface="PT Sans"/>
                <a:ea typeface="PT Sans"/>
                <a:cs typeface="PT Sans"/>
                <a:sym typeface="PT Sans"/>
              </a:rPr>
            </a:br>
            <a:r>
              <a:rPr lang="de" sz="1200" i="1">
                <a:solidFill>
                  <a:srgbClr val="242424"/>
                </a:solidFill>
                <a:highlight>
                  <a:srgbClr val="F2F2F2"/>
                </a:highlight>
                <a:latin typeface="PT Sans"/>
                <a:ea typeface="PT Sans"/>
                <a:cs typeface="PT Sans"/>
                <a:sym typeface="PT Sans"/>
              </a:rPr>
              <a:t>(abgerufen am 28.11.2021).</a:t>
            </a:r>
            <a:endParaRPr sz="1200" i="1">
              <a:solidFill>
                <a:srgbClr val="242424"/>
              </a:solidFill>
              <a:highlight>
                <a:srgbClr val="F2F2F2"/>
              </a:highlight>
              <a:latin typeface="PT Sans"/>
              <a:ea typeface="PT Sans"/>
              <a:cs typeface="PT Sans"/>
              <a:sym typeface="PT Sans"/>
            </a:endParaRPr>
          </a:p>
          <a:p>
            <a:pPr marL="0" lvl="0" indent="0" algn="l" rtl="0">
              <a:lnSpc>
                <a:spcPct val="115000"/>
              </a:lnSpc>
              <a:spcBef>
                <a:spcPts val="800"/>
              </a:spcBef>
              <a:spcAft>
                <a:spcPts val="0"/>
              </a:spcAft>
              <a:buNone/>
            </a:pPr>
            <a:endParaRPr sz="1200">
              <a:solidFill>
                <a:srgbClr val="242424"/>
              </a:solidFill>
              <a:highlight>
                <a:srgbClr val="F2F2F2"/>
              </a:highlight>
              <a:latin typeface="PT Sans"/>
              <a:ea typeface="PT Sans"/>
              <a:cs typeface="PT Sans"/>
              <a:sym typeface="PT Sans"/>
            </a:endParaRPr>
          </a:p>
          <a:p>
            <a:pPr marL="0" lvl="0" indent="0" algn="l" rtl="0">
              <a:lnSpc>
                <a:spcPct val="115000"/>
              </a:lnSpc>
              <a:spcBef>
                <a:spcPts val="800"/>
              </a:spcBef>
              <a:spcAft>
                <a:spcPts val="800"/>
              </a:spcAft>
              <a:buNone/>
            </a:pPr>
            <a:endParaRPr sz="1100">
              <a:solidFill>
                <a:schemeClr val="dk1"/>
              </a:solidFill>
              <a:latin typeface="PT Sans"/>
              <a:ea typeface="PT Sans"/>
              <a:cs typeface="PT Sans"/>
              <a:sym typeface="PT Sans"/>
            </a:endParaRPr>
          </a:p>
        </p:txBody>
      </p:sp>
      <p:sp>
        <p:nvSpPr>
          <p:cNvPr id="943" name="Google Shape;943;p34"/>
          <p:cNvSpPr txBox="1"/>
          <p:nvPr/>
        </p:nvSpPr>
        <p:spPr>
          <a:xfrm>
            <a:off x="4110224" y="1000650"/>
            <a:ext cx="3837600" cy="1358700"/>
          </a:xfrm>
          <a:prstGeom prst="rect">
            <a:avLst/>
          </a:prstGeom>
          <a:noFill/>
          <a:ln>
            <a:noFill/>
          </a:ln>
        </p:spPr>
        <p:txBody>
          <a:bodyPr spcFirstLastPara="1" wrap="square" lIns="58925" tIns="58925" rIns="58925" bIns="58925" anchor="t" anchorCtr="0">
            <a:spAutoFit/>
          </a:bodyPr>
          <a:lstStyle/>
          <a:p>
            <a:pPr marL="0" lvl="0" indent="0" algn="l" rtl="0">
              <a:lnSpc>
                <a:spcPct val="115000"/>
              </a:lnSpc>
              <a:spcBef>
                <a:spcPts val="800"/>
              </a:spcBef>
              <a:spcAft>
                <a:spcPts val="0"/>
              </a:spcAft>
              <a:buNone/>
            </a:pPr>
            <a:r>
              <a:rPr lang="de" sz="1200">
                <a:solidFill>
                  <a:schemeClr val="dk1"/>
                </a:solidFill>
                <a:latin typeface="PT Sans"/>
                <a:ea typeface="PT Sans"/>
                <a:cs typeface="PT Sans"/>
                <a:sym typeface="PT Sans"/>
              </a:rPr>
              <a:t>Bloom Tutorial von</a:t>
            </a:r>
            <a:r>
              <a:rPr lang="de" sz="900">
                <a:solidFill>
                  <a:srgbClr val="242424"/>
                </a:solidFill>
                <a:latin typeface="PT Sans"/>
                <a:ea typeface="PT Sans"/>
                <a:cs typeface="PT Sans"/>
                <a:sym typeface="PT Sans"/>
              </a:rPr>
              <a:t> </a:t>
            </a:r>
            <a:r>
              <a:rPr lang="de" sz="1200">
                <a:solidFill>
                  <a:schemeClr val="dk1"/>
                </a:solidFill>
                <a:latin typeface="PT Sans"/>
                <a:ea typeface="PT Sans"/>
                <a:cs typeface="PT Sans"/>
                <a:sym typeface="PT Sans"/>
              </a:rPr>
              <a:t>Code Monkey (</a:t>
            </a:r>
            <a:r>
              <a:rPr lang="de" sz="1200" u="sng">
                <a:solidFill>
                  <a:schemeClr val="hlink"/>
                </a:solidFill>
                <a:latin typeface="PT Sans"/>
                <a:ea typeface="PT Sans"/>
                <a:cs typeface="PT Sans"/>
                <a:sym typeface="PT Sans"/>
                <a:hlinkClick r:id="rId5"/>
              </a:rPr>
              <a:t>https://www.youtube.com/c/CodeMonkeyUnity</a:t>
            </a:r>
            <a:r>
              <a:rPr lang="de" sz="1200">
                <a:solidFill>
                  <a:schemeClr val="dk1"/>
                </a:solidFill>
                <a:latin typeface="PT Sans"/>
                <a:ea typeface="PT Sans"/>
                <a:cs typeface="PT Sans"/>
                <a:sym typeface="PT Sans"/>
              </a:rPr>
              <a:t>)</a:t>
            </a:r>
            <a:endParaRPr sz="1200">
              <a:solidFill>
                <a:schemeClr val="dk1"/>
              </a:solidFill>
              <a:latin typeface="PT Sans"/>
              <a:ea typeface="PT Sans"/>
              <a:cs typeface="PT Sans"/>
              <a:sym typeface="PT Sans"/>
            </a:endParaRPr>
          </a:p>
          <a:p>
            <a:pPr marL="0" lvl="0" indent="0" algn="l" rtl="0">
              <a:lnSpc>
                <a:spcPct val="115000"/>
              </a:lnSpc>
              <a:spcBef>
                <a:spcPts val="800"/>
              </a:spcBef>
              <a:spcAft>
                <a:spcPts val="0"/>
              </a:spcAft>
              <a:buNone/>
            </a:pPr>
            <a:r>
              <a:rPr lang="de" sz="1200">
                <a:solidFill>
                  <a:schemeClr val="dk1"/>
                </a:solidFill>
                <a:latin typeface="PT Sans"/>
                <a:ea typeface="PT Sans"/>
                <a:cs typeface="PT Sans"/>
                <a:sym typeface="PT Sans"/>
              </a:rPr>
              <a:t>How to make Unity GLOW! (Unity Tutorial):</a:t>
            </a:r>
            <a:br>
              <a:rPr lang="de" sz="1200">
                <a:solidFill>
                  <a:schemeClr val="dk1"/>
                </a:solidFill>
                <a:latin typeface="PT Sans"/>
                <a:ea typeface="PT Sans"/>
                <a:cs typeface="PT Sans"/>
                <a:sym typeface="PT Sans"/>
              </a:rPr>
            </a:br>
            <a:r>
              <a:rPr lang="de" sz="1200" u="sng">
                <a:solidFill>
                  <a:schemeClr val="hlink"/>
                </a:solidFill>
                <a:latin typeface="PT Sans"/>
                <a:ea typeface="PT Sans"/>
                <a:cs typeface="PT Sans"/>
                <a:sym typeface="PT Sans"/>
                <a:hlinkClick r:id="rId6"/>
              </a:rPr>
              <a:t>https://www.youtube.com/watch?v=bkPe1hxOmbI</a:t>
            </a:r>
            <a:endParaRPr sz="1200">
              <a:solidFill>
                <a:schemeClr val="dk1"/>
              </a:solidFill>
              <a:latin typeface="PT Sans"/>
              <a:ea typeface="PT Sans"/>
              <a:cs typeface="PT Sans"/>
              <a:sym typeface="PT Sans"/>
            </a:endParaRPr>
          </a:p>
          <a:p>
            <a:pPr marL="0" lvl="0" indent="0" algn="l" rtl="0">
              <a:lnSpc>
                <a:spcPct val="115000"/>
              </a:lnSpc>
              <a:spcBef>
                <a:spcPts val="800"/>
              </a:spcBef>
              <a:spcAft>
                <a:spcPts val="800"/>
              </a:spcAft>
              <a:buClr>
                <a:schemeClr val="dk1"/>
              </a:buClr>
              <a:buSzPts val="1100"/>
              <a:buFont typeface="Arial"/>
              <a:buNone/>
            </a:pPr>
            <a:r>
              <a:rPr lang="de" sz="1200" i="1">
                <a:solidFill>
                  <a:srgbClr val="242424"/>
                </a:solidFill>
                <a:highlight>
                  <a:srgbClr val="F2F2F2"/>
                </a:highlight>
                <a:latin typeface="PT Sans"/>
                <a:ea typeface="PT Sans"/>
                <a:cs typeface="PT Sans"/>
                <a:sym typeface="PT Sans"/>
              </a:rPr>
              <a:t>(abgerufen am 27.11.2021).</a:t>
            </a:r>
            <a:endParaRPr sz="1200">
              <a:solidFill>
                <a:schemeClr val="dk1"/>
              </a:solidFill>
              <a:latin typeface="PT Sans"/>
              <a:ea typeface="PT Sans"/>
              <a:cs typeface="PT Sans"/>
              <a:sym typeface="PT Sans"/>
            </a:endParaRPr>
          </a:p>
        </p:txBody>
      </p:sp>
      <p:sp>
        <p:nvSpPr>
          <p:cNvPr id="944" name="Google Shape;944;p34"/>
          <p:cNvSpPr txBox="1"/>
          <p:nvPr/>
        </p:nvSpPr>
        <p:spPr>
          <a:xfrm>
            <a:off x="4110225" y="2975825"/>
            <a:ext cx="3697200" cy="1358700"/>
          </a:xfrm>
          <a:prstGeom prst="rect">
            <a:avLst/>
          </a:prstGeom>
          <a:noFill/>
          <a:ln>
            <a:noFill/>
          </a:ln>
        </p:spPr>
        <p:txBody>
          <a:bodyPr spcFirstLastPara="1" wrap="square" lIns="58925" tIns="58925" rIns="58925" bIns="58925" anchor="t" anchorCtr="0">
            <a:spAutoFit/>
          </a:bodyPr>
          <a:lstStyle/>
          <a:p>
            <a:pPr marL="0" lvl="0" indent="0" algn="l" rtl="0">
              <a:lnSpc>
                <a:spcPct val="115000"/>
              </a:lnSpc>
              <a:spcBef>
                <a:spcPts val="800"/>
              </a:spcBef>
              <a:spcAft>
                <a:spcPts val="0"/>
              </a:spcAft>
              <a:buNone/>
            </a:pPr>
            <a:r>
              <a:rPr lang="de" sz="1200">
                <a:solidFill>
                  <a:schemeClr val="dk1"/>
                </a:solidFill>
                <a:latin typeface="PT Sans"/>
                <a:ea typeface="PT Sans"/>
                <a:cs typeface="PT Sans"/>
                <a:sym typeface="PT Sans"/>
              </a:rPr>
              <a:t>Quallen Modelling Guide von</a:t>
            </a:r>
            <a:r>
              <a:rPr lang="de" sz="900">
                <a:solidFill>
                  <a:srgbClr val="242424"/>
                </a:solidFill>
                <a:latin typeface="PT Sans"/>
                <a:ea typeface="PT Sans"/>
                <a:cs typeface="PT Sans"/>
                <a:sym typeface="PT Sans"/>
              </a:rPr>
              <a:t> </a:t>
            </a:r>
            <a:r>
              <a:rPr lang="de" sz="1200">
                <a:solidFill>
                  <a:schemeClr val="dk1"/>
                </a:solidFill>
                <a:latin typeface="PT Sans"/>
                <a:ea typeface="PT Sans"/>
                <a:cs typeface="PT Sans"/>
                <a:sym typeface="PT Sans"/>
              </a:rPr>
              <a:t>Jake Thompson (</a:t>
            </a:r>
            <a:r>
              <a:rPr lang="de" sz="1200" u="sng">
                <a:solidFill>
                  <a:schemeClr val="hlink"/>
                </a:solidFill>
                <a:latin typeface="PT Sans"/>
                <a:ea typeface="PT Sans"/>
                <a:cs typeface="PT Sans"/>
                <a:sym typeface="PT Sans"/>
                <a:hlinkClick r:id="rId7"/>
              </a:rPr>
              <a:t>https://www.youtube.com/user/epicfailsy</a:t>
            </a:r>
            <a:r>
              <a:rPr lang="de" sz="1200">
                <a:solidFill>
                  <a:schemeClr val="dk1"/>
                </a:solidFill>
                <a:latin typeface="PT Sans"/>
                <a:ea typeface="PT Sans"/>
                <a:cs typeface="PT Sans"/>
                <a:sym typeface="PT Sans"/>
              </a:rPr>
              <a:t>)</a:t>
            </a:r>
            <a:endParaRPr sz="1200">
              <a:solidFill>
                <a:schemeClr val="dk1"/>
              </a:solidFill>
              <a:latin typeface="PT Sans"/>
              <a:ea typeface="PT Sans"/>
              <a:cs typeface="PT Sans"/>
              <a:sym typeface="PT Sans"/>
            </a:endParaRPr>
          </a:p>
          <a:p>
            <a:pPr marL="0" lvl="0" indent="0" algn="l" rtl="0">
              <a:lnSpc>
                <a:spcPct val="115000"/>
              </a:lnSpc>
              <a:spcBef>
                <a:spcPts val="800"/>
              </a:spcBef>
              <a:spcAft>
                <a:spcPts val="0"/>
              </a:spcAft>
              <a:buNone/>
            </a:pPr>
            <a:r>
              <a:rPr lang="de" sz="1200">
                <a:solidFill>
                  <a:schemeClr val="dk1"/>
                </a:solidFill>
                <a:latin typeface="PT Sans"/>
                <a:ea typeface="PT Sans"/>
                <a:cs typeface="PT Sans"/>
                <a:sym typeface="PT Sans"/>
              </a:rPr>
              <a:t>How to make Unity GLOW! (Unity Tutorial):</a:t>
            </a:r>
            <a:br>
              <a:rPr lang="de" sz="1200">
                <a:solidFill>
                  <a:schemeClr val="dk1"/>
                </a:solidFill>
                <a:latin typeface="PT Sans"/>
                <a:ea typeface="PT Sans"/>
                <a:cs typeface="PT Sans"/>
                <a:sym typeface="PT Sans"/>
              </a:rPr>
            </a:br>
            <a:r>
              <a:rPr lang="de" sz="1200" u="sng">
                <a:solidFill>
                  <a:schemeClr val="hlink"/>
                </a:solidFill>
                <a:latin typeface="PT Sans"/>
                <a:ea typeface="PT Sans"/>
                <a:cs typeface="PT Sans"/>
                <a:sym typeface="PT Sans"/>
                <a:hlinkClick r:id="rId8"/>
              </a:rPr>
              <a:t>https://www.youtube.com/watch?v=yG2Zglg42Ns</a:t>
            </a:r>
            <a:endParaRPr sz="1200">
              <a:solidFill>
                <a:schemeClr val="dk1"/>
              </a:solidFill>
              <a:latin typeface="PT Sans"/>
              <a:ea typeface="PT Sans"/>
              <a:cs typeface="PT Sans"/>
              <a:sym typeface="PT Sans"/>
            </a:endParaRPr>
          </a:p>
          <a:p>
            <a:pPr marL="0" lvl="0" indent="0" algn="l" rtl="0">
              <a:lnSpc>
                <a:spcPct val="115000"/>
              </a:lnSpc>
              <a:spcBef>
                <a:spcPts val="800"/>
              </a:spcBef>
              <a:spcAft>
                <a:spcPts val="800"/>
              </a:spcAft>
              <a:buNone/>
            </a:pPr>
            <a:r>
              <a:rPr lang="de" sz="1200" i="1">
                <a:solidFill>
                  <a:srgbClr val="242424"/>
                </a:solidFill>
                <a:highlight>
                  <a:srgbClr val="F2F2F2"/>
                </a:highlight>
                <a:latin typeface="PT Sans"/>
                <a:ea typeface="PT Sans"/>
                <a:cs typeface="PT Sans"/>
                <a:sym typeface="PT Sans"/>
              </a:rPr>
              <a:t>(abgerufen am 27.11.2021).</a:t>
            </a:r>
            <a:r>
              <a:rPr lang="de" sz="1200">
                <a:solidFill>
                  <a:schemeClr val="dk1"/>
                </a:solidFill>
                <a:latin typeface="PT Sans"/>
                <a:ea typeface="PT Sans"/>
                <a:cs typeface="PT Sans"/>
                <a:sym typeface="PT Sans"/>
              </a:rPr>
              <a:t> </a:t>
            </a:r>
            <a:endParaRPr sz="1200">
              <a:solidFill>
                <a:schemeClr val="dk1"/>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146"/>
        <p:cNvGrpSpPr/>
        <p:nvPr/>
      </p:nvGrpSpPr>
      <p:grpSpPr>
        <a:xfrm>
          <a:off x="0" y="0"/>
          <a:ext cx="0" cy="0"/>
          <a:chOff x="0" y="0"/>
          <a:chExt cx="0" cy="0"/>
        </a:xfrm>
      </p:grpSpPr>
      <p:sp>
        <p:nvSpPr>
          <p:cNvPr id="147" name="Google Shape;147;p17"/>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48" name="Google Shape;148;p17"/>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49" name="Google Shape;149;p17"/>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0" name="Google Shape;150;p17"/>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51" name="Google Shape;151;p17"/>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2" name="Google Shape;152;p17"/>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53" name="Google Shape;153;p17"/>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4" name="Google Shape;154;p17"/>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55" name="Google Shape;155;p17"/>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6" name="Google Shape;156;p17"/>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57" name="Google Shape;157;p17"/>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58" name="Google Shape;158;p17"/>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159" name="Google Shape;159;p17"/>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0" name="Google Shape;160;p17"/>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1" name="Google Shape;161;p17"/>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2" name="Google Shape;162;p17"/>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3" name="Google Shape;163;p17"/>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4" name="Google Shape;164;p17"/>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5" name="Google Shape;165;p17"/>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6" name="Google Shape;166;p17"/>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7" name="Google Shape;167;p17"/>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68" name="Google Shape;168;p17"/>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69" name="Google Shape;169;p17"/>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70" name="Google Shape;170;p17"/>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71" name="Google Shape;171;p17"/>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72" name="Google Shape;172;p17"/>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73" name="Google Shape;173;p17"/>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74" name="Google Shape;174;p17"/>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75" name="Google Shape;175;p17"/>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176" name="Google Shape;176;p17"/>
          <p:cNvPicPr preferRelativeResize="0"/>
          <p:nvPr/>
        </p:nvPicPr>
        <p:blipFill rotWithShape="1">
          <a:blip r:embed="rId3">
            <a:alphaModFix/>
          </a:blip>
          <a:srcRect l="3525" r="48381"/>
          <a:stretch/>
        </p:blipFill>
        <p:spPr>
          <a:xfrm>
            <a:off x="4665761" y="-10394"/>
            <a:ext cx="5887345" cy="5164289"/>
          </a:xfrm>
          <a:prstGeom prst="rect">
            <a:avLst/>
          </a:prstGeom>
          <a:noFill/>
          <a:ln>
            <a:noFill/>
          </a:ln>
        </p:spPr>
      </p:pic>
      <p:sp>
        <p:nvSpPr>
          <p:cNvPr id="177" name="Google Shape;177;p17"/>
          <p:cNvSpPr/>
          <p:nvPr/>
        </p:nvSpPr>
        <p:spPr>
          <a:xfrm>
            <a:off x="4572000" y="-10394"/>
            <a:ext cx="2460900" cy="5187300"/>
          </a:xfrm>
          <a:prstGeom prst="rect">
            <a:avLst/>
          </a:prstGeom>
          <a:gradFill>
            <a:gsLst>
              <a:gs pos="0">
                <a:srgbClr val="2B2B2B"/>
              </a:gs>
              <a:gs pos="16750">
                <a:srgbClr val="2B2B2B"/>
              </a:gs>
              <a:gs pos="100000">
                <a:srgbClr val="2B2B2B">
                  <a:alpha val="0"/>
                </a:srgbClr>
              </a:gs>
            </a:gsLst>
            <a:lin ang="0" scaled="0"/>
          </a:gra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CB3067"/>
              </a:buClr>
              <a:buSzPts val="1400"/>
              <a:buFont typeface="Helvetica Neue"/>
              <a:buNone/>
            </a:pPr>
            <a:endParaRPr sz="1400" b="0" i="0" u="none" strike="noStrike" cap="none">
              <a:solidFill>
                <a:srgbClr val="CB3067"/>
              </a:solidFill>
              <a:latin typeface="Helvetica Neue"/>
              <a:ea typeface="Helvetica Neue"/>
              <a:cs typeface="Helvetica Neue"/>
              <a:sym typeface="Helvetica Neue"/>
            </a:endParaRPr>
          </a:p>
        </p:txBody>
      </p:sp>
      <p:sp>
        <p:nvSpPr>
          <p:cNvPr id="178" name="Google Shape;178;p17"/>
          <p:cNvSpPr txBox="1"/>
          <p:nvPr/>
        </p:nvSpPr>
        <p:spPr>
          <a:xfrm>
            <a:off x="540246" y="2052454"/>
            <a:ext cx="5313000" cy="7203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100"/>
              <a:buFont typeface="Arial"/>
              <a:buNone/>
            </a:pPr>
            <a:r>
              <a:rPr lang="de" b="1">
                <a:solidFill>
                  <a:srgbClr val="FFFFFF"/>
                </a:solidFill>
                <a:latin typeface="Roboto Slab"/>
                <a:ea typeface="Roboto Slab"/>
                <a:cs typeface="Roboto Slab"/>
                <a:sym typeface="Roboto Slab"/>
              </a:rPr>
              <a:t>Genauere Ausarbeitung des Konzeptes</a:t>
            </a:r>
            <a:endParaRPr b="1">
              <a:solidFill>
                <a:srgbClr val="FFFFFF"/>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400"/>
              <a:buFont typeface="Roboto Slab"/>
              <a:buNone/>
            </a:pPr>
            <a:endParaRPr b="1">
              <a:solidFill>
                <a:srgbClr val="FFFFFF"/>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500"/>
              <a:buFont typeface="PT Sans"/>
              <a:buNone/>
            </a:pPr>
            <a:endParaRPr sz="1500" b="0" i="0" u="none" strike="noStrike" cap="none">
              <a:solidFill>
                <a:srgbClr val="000000"/>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100"/>
              <a:buFont typeface="Roboto Slab"/>
              <a:buNone/>
            </a:pP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p:nvPr/>
        </p:nvSpPr>
        <p:spPr>
          <a:xfrm>
            <a:off x="539278" y="401836"/>
            <a:ext cx="58860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600"/>
              <a:buFont typeface="Arial"/>
              <a:buNone/>
            </a:pPr>
            <a:r>
              <a:rPr lang="de" sz="1700" b="1">
                <a:solidFill>
                  <a:srgbClr val="2B2B2B"/>
                </a:solidFill>
                <a:latin typeface="Roboto Slab"/>
                <a:ea typeface="Roboto Slab"/>
                <a:cs typeface="Roboto Slab"/>
                <a:sym typeface="Roboto Slab"/>
              </a:rPr>
              <a:t>Genauere Spezifikation des Konzeptes</a:t>
            </a:r>
            <a:endParaRPr sz="800" b="1">
              <a:solidFill>
                <a:srgbClr val="2B2B2B"/>
              </a:solidFill>
            </a:endParaRPr>
          </a:p>
        </p:txBody>
      </p:sp>
      <p:sp>
        <p:nvSpPr>
          <p:cNvPr id="184" name="Google Shape;184;p18"/>
          <p:cNvSpPr txBox="1"/>
          <p:nvPr/>
        </p:nvSpPr>
        <p:spPr>
          <a:xfrm>
            <a:off x="539283" y="1304147"/>
            <a:ext cx="5501700" cy="304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Roboto Slab"/>
              <a:buNone/>
            </a:pPr>
            <a:r>
              <a:rPr lang="de" sz="1100">
                <a:latin typeface="PT Sans"/>
                <a:ea typeface="PT Sans"/>
                <a:cs typeface="PT Sans"/>
                <a:sym typeface="PT Sans"/>
              </a:rPr>
              <a:t>Auf dem Wristband soll die Tiefe,der herrschende Druck ,die aktuelle Temperatur sowie einen 3D-Standort (der Standort auf einer kleinen 3D-Karte) angezeigt werden</a:t>
            </a:r>
            <a:endParaRPr sz="600">
              <a:latin typeface="PT Sans"/>
              <a:ea typeface="PT Sans"/>
              <a:cs typeface="PT Sans"/>
              <a:sym typeface="PT Sans"/>
            </a:endParaRPr>
          </a:p>
        </p:txBody>
      </p:sp>
      <p:sp>
        <p:nvSpPr>
          <p:cNvPr id="185" name="Google Shape;185;p18"/>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86" name="Google Shape;186;p18"/>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87" name="Google Shape;187;p18"/>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88" name="Google Shape;188;p18"/>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89" name="Google Shape;189;p18"/>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90" name="Google Shape;190;p18"/>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91" name="Google Shape;191;p18"/>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92" name="Google Shape;192;p18"/>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93" name="Google Shape;193;p18"/>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94" name="Google Shape;194;p18"/>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95" name="Google Shape;195;p18"/>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196" name="Google Shape;196;p18"/>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197" name="Google Shape;197;p18"/>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198" name="Google Shape;198;p18"/>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199" name="Google Shape;199;p18"/>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0" name="Google Shape;200;p18"/>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1" name="Google Shape;201;p18"/>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2" name="Google Shape;202;p18"/>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3" name="Google Shape;203;p18"/>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4" name="Google Shape;204;p18"/>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5" name="Google Shape;205;p18"/>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6" name="Google Shape;206;p18"/>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7" name="Google Shape;207;p18"/>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08" name="Google Shape;208;p18"/>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09" name="Google Shape;209;p18"/>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10" name="Google Shape;210;p18"/>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11" name="Google Shape;211;p18"/>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12" name="Google Shape;212;p18"/>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13" name="Google Shape;213;p18"/>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214" name="Google Shape;214;p18"/>
          <p:cNvGrpSpPr/>
          <p:nvPr/>
        </p:nvGrpSpPr>
        <p:grpSpPr>
          <a:xfrm>
            <a:off x="0" y="5089922"/>
            <a:ext cx="9143675" cy="133987"/>
            <a:chOff x="0" y="0"/>
            <a:chExt cx="13004800" cy="254100"/>
          </a:xfrm>
        </p:grpSpPr>
        <p:sp>
          <p:nvSpPr>
            <p:cNvPr id="215" name="Google Shape;215;p18"/>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16" name="Google Shape;216;p18"/>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17" name="Google Shape;217;p18"/>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18" name="Google Shape;218;p18"/>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19" name="Google Shape;219;p18"/>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20" name="Google Shape;220;p18"/>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221" name="Google Shape;221;p18"/>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222" name="Google Shape;222;p18"/>
          <p:cNvSpPr txBox="1"/>
          <p:nvPr/>
        </p:nvSpPr>
        <p:spPr>
          <a:xfrm>
            <a:off x="540246" y="2923356"/>
            <a:ext cx="54522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Wie wird das Headgear dargestellt?</a:t>
            </a:r>
            <a:endParaRPr sz="900" b="1"/>
          </a:p>
        </p:txBody>
      </p:sp>
      <p:sp>
        <p:nvSpPr>
          <p:cNvPr id="223" name="Google Shape;223;p18"/>
          <p:cNvSpPr txBox="1"/>
          <p:nvPr/>
        </p:nvSpPr>
        <p:spPr>
          <a:xfrm>
            <a:off x="539281" y="3418954"/>
            <a:ext cx="53142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PT Sans"/>
              <a:buNone/>
            </a:pPr>
            <a:r>
              <a:rPr lang="de" sz="1100">
                <a:latin typeface="PT Sans"/>
                <a:ea typeface="PT Sans"/>
                <a:cs typeface="PT Sans"/>
                <a:sym typeface="PT Sans"/>
              </a:rPr>
              <a:t>In der sicht des Nutzers wird ein Overlay in Form einer Taucherbrille eingefügt nachdem der Nutzer diese im Intro “aufsetzt”</a:t>
            </a:r>
            <a:endParaRPr sz="900"/>
          </a:p>
        </p:txBody>
      </p:sp>
      <p:sp>
        <p:nvSpPr>
          <p:cNvPr id="224" name="Google Shape;224;p18"/>
          <p:cNvSpPr txBox="1"/>
          <p:nvPr/>
        </p:nvSpPr>
        <p:spPr>
          <a:xfrm>
            <a:off x="540246" y="932594"/>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Wie wird dargestellt dass man sich im Marianengraben befindet?</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9"/>
          <p:cNvSpPr txBox="1"/>
          <p:nvPr/>
        </p:nvSpPr>
        <p:spPr>
          <a:xfrm>
            <a:off x="539278" y="401836"/>
            <a:ext cx="58860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600"/>
              <a:buFont typeface="Arial"/>
              <a:buNone/>
            </a:pPr>
            <a:r>
              <a:rPr lang="de" sz="1700" b="1">
                <a:solidFill>
                  <a:srgbClr val="2B2B2B"/>
                </a:solidFill>
                <a:latin typeface="Roboto Slab"/>
                <a:ea typeface="Roboto Slab"/>
                <a:cs typeface="Roboto Slab"/>
                <a:sym typeface="Roboto Slab"/>
              </a:rPr>
              <a:t>Genauere Spezifikation des Konzeptes</a:t>
            </a:r>
            <a:endParaRPr sz="800" b="1">
              <a:solidFill>
                <a:srgbClr val="2B2B2B"/>
              </a:solidFill>
            </a:endParaRPr>
          </a:p>
        </p:txBody>
      </p:sp>
      <p:sp>
        <p:nvSpPr>
          <p:cNvPr id="230" name="Google Shape;230;p19"/>
          <p:cNvSpPr txBox="1"/>
          <p:nvPr/>
        </p:nvSpPr>
        <p:spPr>
          <a:xfrm>
            <a:off x="539283" y="1304147"/>
            <a:ext cx="5501700" cy="304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Roboto Slab"/>
              <a:buNone/>
            </a:pPr>
            <a:r>
              <a:rPr lang="de" sz="1100">
                <a:latin typeface="PT Sans"/>
                <a:ea typeface="PT Sans"/>
                <a:cs typeface="PT Sans"/>
                <a:sym typeface="PT Sans"/>
              </a:rPr>
              <a:t>Das Thema Audio wird als letztes betrachtet da der Fokus auf dem Visuellen liegt.</a:t>
            </a:r>
            <a:br>
              <a:rPr lang="de" sz="1100">
                <a:latin typeface="PT Sans"/>
                <a:ea typeface="PT Sans"/>
                <a:cs typeface="PT Sans"/>
                <a:sym typeface="PT Sans"/>
              </a:rPr>
            </a:br>
            <a:r>
              <a:rPr lang="de" sz="1100">
                <a:latin typeface="PT Sans"/>
                <a:ea typeface="PT Sans"/>
                <a:cs typeface="PT Sans"/>
                <a:sym typeface="PT Sans"/>
              </a:rPr>
              <a:t>Wodurch das Thema Audio-Design noch nicht in betracht gezogen wurde.</a:t>
            </a:r>
            <a:endParaRPr sz="600">
              <a:latin typeface="PT Sans"/>
              <a:ea typeface="PT Sans"/>
              <a:cs typeface="PT Sans"/>
              <a:sym typeface="PT Sans"/>
            </a:endParaRPr>
          </a:p>
        </p:txBody>
      </p:sp>
      <p:sp>
        <p:nvSpPr>
          <p:cNvPr id="231" name="Google Shape;231;p19"/>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32" name="Google Shape;232;p19"/>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33" name="Google Shape;233;p19"/>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34" name="Google Shape;234;p19"/>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35" name="Google Shape;235;p19"/>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36" name="Google Shape;236;p19"/>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37" name="Google Shape;237;p19"/>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38" name="Google Shape;238;p19"/>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39" name="Google Shape;239;p19"/>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40" name="Google Shape;240;p19"/>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41" name="Google Shape;241;p19"/>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42" name="Google Shape;242;p19"/>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243" name="Google Shape;243;p19"/>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44" name="Google Shape;244;p19"/>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45" name="Google Shape;245;p19"/>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46" name="Google Shape;246;p19"/>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47" name="Google Shape;247;p19"/>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48" name="Google Shape;248;p19"/>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49" name="Google Shape;249;p19"/>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50" name="Google Shape;250;p19"/>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1" name="Google Shape;251;p19"/>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52" name="Google Shape;252;p19"/>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3" name="Google Shape;253;p19"/>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54" name="Google Shape;254;p19"/>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5" name="Google Shape;255;p19"/>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56" name="Google Shape;256;p19"/>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7" name="Google Shape;257;p19"/>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58" name="Google Shape;258;p19"/>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59" name="Google Shape;259;p19"/>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260" name="Google Shape;260;p19"/>
          <p:cNvGrpSpPr/>
          <p:nvPr/>
        </p:nvGrpSpPr>
        <p:grpSpPr>
          <a:xfrm>
            <a:off x="0" y="5089922"/>
            <a:ext cx="9143675" cy="133987"/>
            <a:chOff x="0" y="0"/>
            <a:chExt cx="13004800" cy="254100"/>
          </a:xfrm>
        </p:grpSpPr>
        <p:sp>
          <p:nvSpPr>
            <p:cNvPr id="261" name="Google Shape;261;p19"/>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2" name="Google Shape;262;p19"/>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3" name="Google Shape;263;p19"/>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4" name="Google Shape;264;p19"/>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5" name="Google Shape;265;p19"/>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266" name="Google Shape;266;p19"/>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267" name="Google Shape;267;p19"/>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268" name="Google Shape;268;p19"/>
          <p:cNvSpPr txBox="1"/>
          <p:nvPr/>
        </p:nvSpPr>
        <p:spPr>
          <a:xfrm>
            <a:off x="540246" y="2923356"/>
            <a:ext cx="54522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Wie wird die Tiefe dargestellt?</a:t>
            </a:r>
            <a:endParaRPr sz="900" b="1"/>
          </a:p>
        </p:txBody>
      </p:sp>
      <p:sp>
        <p:nvSpPr>
          <p:cNvPr id="269" name="Google Shape;269;p19"/>
          <p:cNvSpPr txBox="1"/>
          <p:nvPr/>
        </p:nvSpPr>
        <p:spPr>
          <a:xfrm>
            <a:off x="539281" y="3418954"/>
            <a:ext cx="5314200" cy="415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PT Sans"/>
              <a:buNone/>
            </a:pPr>
            <a:r>
              <a:rPr lang="de" sz="900"/>
              <a:t>Um den Nutzer die Tiefe darzustellen gibt es einen übergang nach dem Intro bei dem der Nutzer das abtauchen in die Tiefe dargestellt bekommt. Danach wird über einen Tiefenmesser am Armband die Tiefe dargestellt.</a:t>
            </a:r>
            <a:endParaRPr sz="900"/>
          </a:p>
        </p:txBody>
      </p:sp>
      <p:sp>
        <p:nvSpPr>
          <p:cNvPr id="270" name="Google Shape;270;p19"/>
          <p:cNvSpPr txBox="1"/>
          <p:nvPr/>
        </p:nvSpPr>
        <p:spPr>
          <a:xfrm>
            <a:off x="540246" y="932594"/>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Wie soll die Audio als bedrückend dargestellt werden?</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p:nvPr/>
        </p:nvSpPr>
        <p:spPr>
          <a:xfrm>
            <a:off x="539278" y="401836"/>
            <a:ext cx="5886000" cy="2616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SzPts val="600"/>
              <a:buFont typeface="Arial"/>
              <a:buNone/>
            </a:pPr>
            <a:r>
              <a:rPr lang="de" sz="1700" b="1">
                <a:solidFill>
                  <a:srgbClr val="2B2B2B"/>
                </a:solidFill>
                <a:latin typeface="Roboto Slab"/>
                <a:ea typeface="Roboto Slab"/>
                <a:cs typeface="Roboto Slab"/>
                <a:sym typeface="Roboto Slab"/>
              </a:rPr>
              <a:t>Genauere Spezifikation des Konzeptes</a:t>
            </a:r>
            <a:endParaRPr sz="800" b="1">
              <a:solidFill>
                <a:srgbClr val="2B2B2B"/>
              </a:solidFill>
            </a:endParaRPr>
          </a:p>
        </p:txBody>
      </p:sp>
      <p:sp>
        <p:nvSpPr>
          <p:cNvPr id="276" name="Google Shape;276;p20"/>
          <p:cNvSpPr txBox="1"/>
          <p:nvPr/>
        </p:nvSpPr>
        <p:spPr>
          <a:xfrm>
            <a:off x="539283" y="1304147"/>
            <a:ext cx="5501700" cy="4572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Roboto Slab"/>
              <a:buNone/>
            </a:pPr>
            <a:r>
              <a:rPr lang="de" sz="1100">
                <a:latin typeface="PT Sans"/>
                <a:ea typeface="PT Sans"/>
                <a:cs typeface="PT Sans"/>
                <a:sym typeface="PT Sans"/>
              </a:rPr>
              <a:t>Es wurde sich entschieden das nutzen von Robotern/Tauchbooten für die Tiefe auszuschließen da das Interface dann nicht mehr ein 360° Erlebnis darstellen würde. Durch diese entscheidung geht ein Teil des Realismus verloren </a:t>
            </a:r>
            <a:endParaRPr sz="600">
              <a:latin typeface="PT Sans"/>
              <a:ea typeface="PT Sans"/>
              <a:cs typeface="PT Sans"/>
              <a:sym typeface="PT Sans"/>
            </a:endParaRPr>
          </a:p>
        </p:txBody>
      </p:sp>
      <p:sp>
        <p:nvSpPr>
          <p:cNvPr id="277" name="Google Shape;277;p20"/>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78" name="Google Shape;278;p20"/>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79" name="Google Shape;279;p20"/>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0" name="Google Shape;280;p20"/>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81" name="Google Shape;281;p20"/>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2" name="Google Shape;282;p20"/>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83" name="Google Shape;283;p20"/>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4" name="Google Shape;284;p20"/>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85" name="Google Shape;285;p20"/>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6" name="Google Shape;286;p20"/>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87" name="Google Shape;287;p20"/>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288" name="Google Shape;288;p20"/>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289" name="Google Shape;289;p20"/>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0" name="Google Shape;290;p20"/>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91" name="Google Shape;291;p20"/>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2" name="Google Shape;292;p20"/>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93" name="Google Shape;293;p20"/>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4" name="Google Shape;294;p20"/>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95" name="Google Shape;295;p20"/>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6" name="Google Shape;296;p20"/>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97" name="Google Shape;297;p20"/>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298" name="Google Shape;298;p20"/>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299" name="Google Shape;299;p20"/>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00" name="Google Shape;300;p20"/>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01" name="Google Shape;301;p20"/>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02" name="Google Shape;302;p20"/>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03" name="Google Shape;303;p20"/>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04" name="Google Shape;304;p20"/>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05" name="Google Shape;305;p20"/>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306" name="Google Shape;306;p20"/>
          <p:cNvGrpSpPr/>
          <p:nvPr/>
        </p:nvGrpSpPr>
        <p:grpSpPr>
          <a:xfrm>
            <a:off x="0" y="5089922"/>
            <a:ext cx="9143675" cy="133987"/>
            <a:chOff x="0" y="0"/>
            <a:chExt cx="13004800" cy="254100"/>
          </a:xfrm>
        </p:grpSpPr>
        <p:sp>
          <p:nvSpPr>
            <p:cNvPr id="307" name="Google Shape;307;p20"/>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08" name="Google Shape;308;p20"/>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09" name="Google Shape;309;p20"/>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10" name="Google Shape;310;p20"/>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11" name="Google Shape;311;p20"/>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12" name="Google Shape;312;p20"/>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313" name="Google Shape;313;p20"/>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314" name="Google Shape;314;p20"/>
          <p:cNvSpPr txBox="1"/>
          <p:nvPr/>
        </p:nvSpPr>
        <p:spPr>
          <a:xfrm>
            <a:off x="540246" y="932594"/>
            <a:ext cx="5960400" cy="16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100"/>
              </a:spcBef>
              <a:spcAft>
                <a:spcPts val="1100"/>
              </a:spcAft>
              <a:buClr>
                <a:schemeClr val="dk1"/>
              </a:buClr>
              <a:buSzPts val="700"/>
              <a:buFont typeface="Arial"/>
              <a:buNone/>
            </a:pPr>
            <a:r>
              <a:rPr lang="de" sz="1100" b="1">
                <a:solidFill>
                  <a:schemeClr val="dk1"/>
                </a:solidFill>
                <a:highlight>
                  <a:srgbClr val="FFFFFF"/>
                </a:highlight>
                <a:latin typeface="Roboto Slab"/>
                <a:ea typeface="Roboto Slab"/>
                <a:cs typeface="Roboto Slab"/>
                <a:sym typeface="Roboto Slab"/>
              </a:rPr>
              <a:t>Werden Tauchboote zur Darstellung genutzt?</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318"/>
        <p:cNvGrpSpPr/>
        <p:nvPr/>
      </p:nvGrpSpPr>
      <p:grpSpPr>
        <a:xfrm>
          <a:off x="0" y="0"/>
          <a:ext cx="0" cy="0"/>
          <a:chOff x="0" y="0"/>
          <a:chExt cx="0" cy="0"/>
        </a:xfrm>
      </p:grpSpPr>
      <p:sp>
        <p:nvSpPr>
          <p:cNvPr id="319" name="Google Shape;319;p21"/>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20" name="Google Shape;320;p21"/>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21" name="Google Shape;321;p21"/>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22" name="Google Shape;322;p21"/>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23" name="Google Shape;323;p21"/>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24" name="Google Shape;324;p21"/>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25" name="Google Shape;325;p21"/>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26" name="Google Shape;326;p21"/>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27" name="Google Shape;327;p21"/>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28" name="Google Shape;328;p21"/>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29" name="Google Shape;329;p21"/>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30" name="Google Shape;330;p21"/>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331" name="Google Shape;331;p21"/>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32" name="Google Shape;332;p21"/>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33" name="Google Shape;333;p21"/>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34" name="Google Shape;334;p21"/>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35" name="Google Shape;335;p21"/>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36" name="Google Shape;336;p21"/>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37" name="Google Shape;337;p21"/>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38" name="Google Shape;338;p21"/>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39" name="Google Shape;339;p21"/>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40" name="Google Shape;340;p21"/>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41" name="Google Shape;341;p21"/>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42" name="Google Shape;342;p21"/>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43" name="Google Shape;343;p21"/>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44" name="Google Shape;344;p21"/>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45" name="Google Shape;345;p21"/>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46" name="Google Shape;346;p21"/>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47" name="Google Shape;347;p21"/>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pic>
        <p:nvPicPr>
          <p:cNvPr id="348" name="Google Shape;348;p21"/>
          <p:cNvPicPr preferRelativeResize="0"/>
          <p:nvPr/>
        </p:nvPicPr>
        <p:blipFill rotWithShape="1">
          <a:blip r:embed="rId3">
            <a:alphaModFix/>
          </a:blip>
          <a:srcRect l="149" r="149"/>
          <a:stretch/>
        </p:blipFill>
        <p:spPr>
          <a:xfrm>
            <a:off x="4665761" y="-10394"/>
            <a:ext cx="5887345" cy="5164289"/>
          </a:xfrm>
          <a:prstGeom prst="rect">
            <a:avLst/>
          </a:prstGeom>
          <a:noFill/>
          <a:ln>
            <a:noFill/>
          </a:ln>
        </p:spPr>
      </p:pic>
      <p:sp>
        <p:nvSpPr>
          <p:cNvPr id="349" name="Google Shape;349;p21"/>
          <p:cNvSpPr/>
          <p:nvPr/>
        </p:nvSpPr>
        <p:spPr>
          <a:xfrm>
            <a:off x="4572000" y="-10394"/>
            <a:ext cx="2460900" cy="5187300"/>
          </a:xfrm>
          <a:prstGeom prst="rect">
            <a:avLst/>
          </a:prstGeom>
          <a:gradFill>
            <a:gsLst>
              <a:gs pos="0">
                <a:srgbClr val="2B2B2B"/>
              </a:gs>
              <a:gs pos="16750">
                <a:srgbClr val="2B2B2B"/>
              </a:gs>
              <a:gs pos="100000">
                <a:srgbClr val="2B2B2B">
                  <a:alpha val="0"/>
                </a:srgbClr>
              </a:gs>
            </a:gsLst>
            <a:lin ang="0" scaled="0"/>
          </a:gra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CB3067"/>
              </a:buClr>
              <a:buSzPts val="1400"/>
              <a:buFont typeface="Helvetica Neue"/>
              <a:buNone/>
            </a:pPr>
            <a:endParaRPr sz="1400" b="0" i="0" u="none" strike="noStrike" cap="none">
              <a:solidFill>
                <a:srgbClr val="CB3067"/>
              </a:solidFill>
              <a:latin typeface="Helvetica Neue"/>
              <a:ea typeface="Helvetica Neue"/>
              <a:cs typeface="Helvetica Neue"/>
              <a:sym typeface="Helvetica Neue"/>
            </a:endParaRPr>
          </a:p>
        </p:txBody>
      </p:sp>
      <p:sp>
        <p:nvSpPr>
          <p:cNvPr id="350" name="Google Shape;350;p21"/>
          <p:cNvSpPr txBox="1"/>
          <p:nvPr/>
        </p:nvSpPr>
        <p:spPr>
          <a:xfrm>
            <a:off x="540246" y="2052454"/>
            <a:ext cx="5313000" cy="5265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1400"/>
              <a:buFont typeface="Roboto Slab"/>
              <a:buNone/>
            </a:pPr>
            <a:r>
              <a:rPr lang="de" b="1">
                <a:solidFill>
                  <a:srgbClr val="FFFFFF"/>
                </a:solidFill>
                <a:latin typeface="Roboto Slab"/>
                <a:ea typeface="Roboto Slab"/>
                <a:cs typeface="Roboto Slab"/>
                <a:sym typeface="Roboto Slab"/>
              </a:rPr>
              <a:t>Proof of Concept in Unity</a:t>
            </a:r>
            <a:endParaRPr sz="900"/>
          </a:p>
          <a:p>
            <a:pPr marL="0" marR="0" lvl="0" indent="0" algn="l" rtl="0">
              <a:lnSpc>
                <a:spcPct val="90000"/>
              </a:lnSpc>
              <a:spcBef>
                <a:spcPts val="0"/>
              </a:spcBef>
              <a:spcAft>
                <a:spcPts val="0"/>
              </a:spcAft>
              <a:buClr>
                <a:srgbClr val="FFFFFF"/>
              </a:buClr>
              <a:buSzPts val="1500"/>
              <a:buFont typeface="PT Sans"/>
              <a:buNone/>
            </a:pPr>
            <a:endParaRPr sz="1500" b="0" i="0" u="none" strike="noStrike" cap="none">
              <a:solidFill>
                <a:srgbClr val="000000"/>
              </a:solidFill>
              <a:latin typeface="Roboto Slab"/>
              <a:ea typeface="Roboto Slab"/>
              <a:cs typeface="Roboto Slab"/>
              <a:sym typeface="Roboto Slab"/>
            </a:endParaRPr>
          </a:p>
          <a:p>
            <a:pPr marL="0" marR="0" lvl="0" indent="0" algn="l" rtl="0">
              <a:lnSpc>
                <a:spcPct val="90000"/>
              </a:lnSpc>
              <a:spcBef>
                <a:spcPts val="0"/>
              </a:spcBef>
              <a:spcAft>
                <a:spcPts val="0"/>
              </a:spcAft>
              <a:buClr>
                <a:srgbClr val="FFFFFF"/>
              </a:buClr>
              <a:buSzPts val="1100"/>
              <a:buFont typeface="Roboto Slab"/>
              <a:buNone/>
            </a:pP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2"/>
          <p:cNvSpPr txBox="1"/>
          <p:nvPr/>
        </p:nvSpPr>
        <p:spPr>
          <a:xfrm>
            <a:off x="539274" y="401825"/>
            <a:ext cx="36891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Local Player / VR Player Controller</a:t>
            </a:r>
            <a:endParaRPr sz="1300"/>
          </a:p>
        </p:txBody>
      </p:sp>
      <p:sp>
        <p:nvSpPr>
          <p:cNvPr id="356" name="Google Shape;356;p22"/>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57" name="Google Shape;357;p22"/>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58" name="Google Shape;358;p22"/>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59" name="Google Shape;359;p22"/>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60" name="Google Shape;360;p22"/>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61" name="Google Shape;361;p22"/>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62" name="Google Shape;362;p22"/>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63" name="Google Shape;363;p22"/>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64" name="Google Shape;364;p22"/>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65" name="Google Shape;365;p22"/>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66" name="Google Shape;366;p22"/>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367" name="Google Shape;367;p22"/>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368" name="Google Shape;368;p22"/>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69" name="Google Shape;369;p22"/>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70" name="Google Shape;370;p22"/>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71" name="Google Shape;371;p22"/>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72" name="Google Shape;372;p22"/>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73" name="Google Shape;373;p22"/>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74" name="Google Shape;374;p22"/>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75" name="Google Shape;375;p22"/>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76" name="Google Shape;376;p22"/>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77" name="Google Shape;377;p22"/>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78" name="Google Shape;378;p22"/>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79" name="Google Shape;379;p22"/>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80" name="Google Shape;380;p22"/>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81" name="Google Shape;381;p22"/>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82" name="Google Shape;382;p22"/>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383" name="Google Shape;383;p22"/>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384" name="Google Shape;384;p22"/>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385" name="Google Shape;385;p22"/>
          <p:cNvGrpSpPr/>
          <p:nvPr/>
        </p:nvGrpSpPr>
        <p:grpSpPr>
          <a:xfrm>
            <a:off x="0" y="5089922"/>
            <a:ext cx="9143675" cy="133987"/>
            <a:chOff x="0" y="0"/>
            <a:chExt cx="13004800" cy="254100"/>
          </a:xfrm>
        </p:grpSpPr>
        <p:sp>
          <p:nvSpPr>
            <p:cNvPr id="386" name="Google Shape;386;p22"/>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87" name="Google Shape;387;p22"/>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88" name="Google Shape;388;p22"/>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89" name="Google Shape;389;p22"/>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90" name="Google Shape;390;p22"/>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391" name="Google Shape;391;p22"/>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392" name="Google Shape;392;p22"/>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sp>
        <p:nvSpPr>
          <p:cNvPr id="396" name="Google Shape;396;p22"/>
          <p:cNvSpPr txBox="1"/>
          <p:nvPr/>
        </p:nvSpPr>
        <p:spPr>
          <a:xfrm>
            <a:off x="925881" y="1404579"/>
            <a:ext cx="7379400" cy="423900"/>
          </a:xfrm>
          <a:prstGeom prst="rect">
            <a:avLst/>
          </a:prstGeom>
          <a:noFill/>
          <a:ln>
            <a:noFill/>
          </a:ln>
        </p:spPr>
        <p:txBody>
          <a:bodyPr spcFirstLastPara="1" wrap="square" lIns="58925" tIns="58925" rIns="58925" bIns="58925" anchor="t" anchorCtr="0">
            <a:spAutoFit/>
          </a:bodyPr>
          <a:lstStyle/>
          <a:p>
            <a:pPr marL="292100" lvl="0" indent="0" algn="l" rtl="0">
              <a:lnSpc>
                <a:spcPct val="90000"/>
              </a:lnSpc>
              <a:spcBef>
                <a:spcPts val="0"/>
              </a:spcBef>
              <a:spcAft>
                <a:spcPts val="0"/>
              </a:spcAft>
              <a:buNone/>
            </a:pPr>
            <a:endParaRPr sz="1100" b="1">
              <a:solidFill>
                <a:schemeClr val="dk1"/>
              </a:solidFill>
              <a:latin typeface="Roboto Slab"/>
              <a:ea typeface="Roboto Slab"/>
              <a:cs typeface="Roboto Slab"/>
              <a:sym typeface="Roboto Slab"/>
            </a:endParaRPr>
          </a:p>
          <a:p>
            <a:pPr marL="0" lvl="0" indent="0" algn="l" rtl="0">
              <a:lnSpc>
                <a:spcPct val="90000"/>
              </a:lnSpc>
              <a:spcBef>
                <a:spcPts val="0"/>
              </a:spcBef>
              <a:spcAft>
                <a:spcPts val="0"/>
              </a:spcAft>
              <a:buNone/>
            </a:pPr>
            <a:r>
              <a:rPr lang="de" sz="1100" b="1">
                <a:solidFill>
                  <a:schemeClr val="dk1"/>
                </a:solidFill>
                <a:latin typeface="Roboto Slab"/>
                <a:ea typeface="Roboto Slab"/>
                <a:cs typeface="Roboto Slab"/>
                <a:sym typeface="Roboto Slab"/>
              </a:rPr>
              <a:t>...</a:t>
            </a:r>
            <a:endParaRPr sz="1100" b="1">
              <a:solidFill>
                <a:schemeClr val="dk1"/>
              </a:solidFill>
              <a:latin typeface="Roboto Slab"/>
              <a:ea typeface="Roboto Slab"/>
              <a:cs typeface="Roboto Slab"/>
              <a:sym typeface="Roboto Slab"/>
            </a:endParaRPr>
          </a:p>
        </p:txBody>
      </p:sp>
      <p:pic>
        <p:nvPicPr>
          <p:cNvPr id="397" name="Google Shape;397;p22"/>
          <p:cNvPicPr preferRelativeResize="0"/>
          <p:nvPr/>
        </p:nvPicPr>
        <p:blipFill>
          <a:blip r:embed="rId3">
            <a:alphaModFix/>
          </a:blip>
          <a:stretch>
            <a:fillRect/>
          </a:stretch>
        </p:blipFill>
        <p:spPr>
          <a:xfrm>
            <a:off x="4576400" y="1760475"/>
            <a:ext cx="4031750" cy="1831164"/>
          </a:xfrm>
          <a:prstGeom prst="rect">
            <a:avLst/>
          </a:prstGeom>
          <a:noFill/>
          <a:ln>
            <a:noFill/>
          </a:ln>
        </p:spPr>
      </p:pic>
      <p:pic>
        <p:nvPicPr>
          <p:cNvPr id="398" name="Google Shape;398;p22"/>
          <p:cNvPicPr preferRelativeResize="0"/>
          <p:nvPr/>
        </p:nvPicPr>
        <p:blipFill>
          <a:blip r:embed="rId4">
            <a:alphaModFix/>
          </a:blip>
          <a:stretch>
            <a:fillRect/>
          </a:stretch>
        </p:blipFill>
        <p:spPr>
          <a:xfrm>
            <a:off x="540250" y="1404550"/>
            <a:ext cx="4031750" cy="1180148"/>
          </a:xfrm>
          <a:prstGeom prst="rect">
            <a:avLst/>
          </a:prstGeom>
          <a:noFill/>
          <a:ln>
            <a:noFill/>
          </a:ln>
        </p:spPr>
      </p:pic>
      <p:pic>
        <p:nvPicPr>
          <p:cNvPr id="399" name="Google Shape;399;p22"/>
          <p:cNvPicPr preferRelativeResize="0"/>
          <p:nvPr/>
        </p:nvPicPr>
        <p:blipFill>
          <a:blip r:embed="rId5">
            <a:alphaModFix/>
          </a:blip>
          <a:stretch>
            <a:fillRect/>
          </a:stretch>
        </p:blipFill>
        <p:spPr>
          <a:xfrm>
            <a:off x="540250" y="3032637"/>
            <a:ext cx="4031750" cy="773188"/>
          </a:xfrm>
          <a:prstGeom prst="rect">
            <a:avLst/>
          </a:prstGeom>
          <a:noFill/>
          <a:ln>
            <a:noFill/>
          </a:ln>
        </p:spPr>
      </p:pic>
      <p:sp>
        <p:nvSpPr>
          <p:cNvPr id="400" name="Google Shape;400;p22"/>
          <p:cNvSpPr/>
          <p:nvPr/>
        </p:nvSpPr>
        <p:spPr>
          <a:xfrm rot="5400000">
            <a:off x="2069995" y="2689762"/>
            <a:ext cx="656700" cy="224100"/>
          </a:xfrm>
          <a:prstGeom prst="rightArrow">
            <a:avLst>
              <a:gd name="adj1" fmla="val 50000"/>
              <a:gd name="adj2" fmla="val 50000"/>
            </a:avLst>
          </a:prstGeom>
          <a:solidFill>
            <a:srgbClr val="DD116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rot="-823647">
            <a:off x="4285715" y="3114987"/>
            <a:ext cx="715539" cy="205801"/>
          </a:xfrm>
          <a:prstGeom prst="rightArrow">
            <a:avLst>
              <a:gd name="adj1" fmla="val 50000"/>
              <a:gd name="adj2" fmla="val 50000"/>
            </a:avLst>
          </a:prstGeom>
          <a:solidFill>
            <a:srgbClr val="DD116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3"/>
          <p:cNvSpPr txBox="1"/>
          <p:nvPr/>
        </p:nvSpPr>
        <p:spPr>
          <a:xfrm>
            <a:off x="539275" y="401825"/>
            <a:ext cx="4486200" cy="261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Roboto Slab"/>
              <a:buNone/>
            </a:pPr>
            <a:r>
              <a:rPr lang="de" sz="1700" b="1">
                <a:latin typeface="Roboto Slab"/>
                <a:ea typeface="Roboto Slab"/>
                <a:cs typeface="Roboto Slab"/>
                <a:sym typeface="Roboto Slab"/>
              </a:rPr>
              <a:t>Shader Optimierungen + Bloom</a:t>
            </a:r>
            <a:endParaRPr sz="1300"/>
          </a:p>
        </p:txBody>
      </p:sp>
      <p:sp>
        <p:nvSpPr>
          <p:cNvPr id="407" name="Google Shape;407;p23"/>
          <p:cNvSpPr/>
          <p:nvPr/>
        </p:nvSpPr>
        <p:spPr>
          <a:xfrm>
            <a:off x="540246"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08" name="Google Shape;408;p23"/>
          <p:cNvSpPr/>
          <p:nvPr/>
        </p:nvSpPr>
        <p:spPr>
          <a:xfrm>
            <a:off x="1727895"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09" name="Google Shape;409;p23"/>
          <p:cNvSpPr/>
          <p:nvPr/>
        </p:nvSpPr>
        <p:spPr>
          <a:xfrm>
            <a:off x="1915418"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10" name="Google Shape;410;p23"/>
          <p:cNvSpPr/>
          <p:nvPr/>
        </p:nvSpPr>
        <p:spPr>
          <a:xfrm>
            <a:off x="3103066"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11" name="Google Shape;411;p23"/>
          <p:cNvSpPr/>
          <p:nvPr/>
        </p:nvSpPr>
        <p:spPr>
          <a:xfrm>
            <a:off x="3290590"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12" name="Google Shape;412;p23"/>
          <p:cNvSpPr/>
          <p:nvPr/>
        </p:nvSpPr>
        <p:spPr>
          <a:xfrm>
            <a:off x="4478238"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13" name="Google Shape;413;p23"/>
          <p:cNvSpPr/>
          <p:nvPr/>
        </p:nvSpPr>
        <p:spPr>
          <a:xfrm>
            <a:off x="4665762"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14" name="Google Shape;414;p23"/>
          <p:cNvSpPr/>
          <p:nvPr/>
        </p:nvSpPr>
        <p:spPr>
          <a:xfrm>
            <a:off x="5853410"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15" name="Google Shape;415;p23"/>
          <p:cNvSpPr/>
          <p:nvPr/>
        </p:nvSpPr>
        <p:spPr>
          <a:xfrm>
            <a:off x="6040934"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16" name="Google Shape;416;p23"/>
          <p:cNvSpPr/>
          <p:nvPr/>
        </p:nvSpPr>
        <p:spPr>
          <a:xfrm>
            <a:off x="7228582" y="531539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17" name="Google Shape;417;p23"/>
          <p:cNvSpPr/>
          <p:nvPr/>
        </p:nvSpPr>
        <p:spPr>
          <a:xfrm>
            <a:off x="7416105" y="5315396"/>
            <a:ext cx="1187700" cy="89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133</a:t>
            </a:r>
            <a:endParaRPr sz="900"/>
          </a:p>
        </p:txBody>
      </p:sp>
      <p:sp>
        <p:nvSpPr>
          <p:cNvPr id="418" name="Google Shape;418;p23"/>
          <p:cNvSpPr/>
          <p:nvPr/>
        </p:nvSpPr>
        <p:spPr>
          <a:xfrm>
            <a:off x="-732234" y="-3349"/>
            <a:ext cx="598200" cy="4488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67</a:t>
            </a:r>
            <a:endParaRPr sz="900"/>
          </a:p>
        </p:txBody>
      </p:sp>
      <p:sp>
        <p:nvSpPr>
          <p:cNvPr id="419" name="Google Shape;419;p23"/>
          <p:cNvSpPr/>
          <p:nvPr/>
        </p:nvSpPr>
        <p:spPr>
          <a:xfrm>
            <a:off x="-607219" y="445368"/>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20" name="Google Shape;420;p23"/>
          <p:cNvSpPr/>
          <p:nvPr/>
        </p:nvSpPr>
        <p:spPr>
          <a:xfrm>
            <a:off x="-321469" y="800323"/>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21" name="Google Shape;421;p23"/>
          <p:cNvSpPr/>
          <p:nvPr/>
        </p:nvSpPr>
        <p:spPr>
          <a:xfrm>
            <a:off x="-607219" y="94096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22" name="Google Shape;422;p23"/>
          <p:cNvSpPr/>
          <p:nvPr/>
        </p:nvSpPr>
        <p:spPr>
          <a:xfrm>
            <a:off x="-321469" y="1295921"/>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23" name="Google Shape;423;p23"/>
          <p:cNvSpPr/>
          <p:nvPr/>
        </p:nvSpPr>
        <p:spPr>
          <a:xfrm>
            <a:off x="-607219" y="1436563"/>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24" name="Google Shape;424;p23"/>
          <p:cNvSpPr/>
          <p:nvPr/>
        </p:nvSpPr>
        <p:spPr>
          <a:xfrm>
            <a:off x="-321469" y="179151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25" name="Google Shape;425;p23"/>
          <p:cNvSpPr/>
          <p:nvPr/>
        </p:nvSpPr>
        <p:spPr>
          <a:xfrm>
            <a:off x="-607219" y="1932161"/>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26" name="Google Shape;426;p23"/>
          <p:cNvSpPr/>
          <p:nvPr/>
        </p:nvSpPr>
        <p:spPr>
          <a:xfrm>
            <a:off x="-321469" y="2287116"/>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27" name="Google Shape;427;p23"/>
          <p:cNvSpPr/>
          <p:nvPr/>
        </p:nvSpPr>
        <p:spPr>
          <a:xfrm>
            <a:off x="-607219" y="242775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28" name="Google Shape;428;p23"/>
          <p:cNvSpPr/>
          <p:nvPr/>
        </p:nvSpPr>
        <p:spPr>
          <a:xfrm>
            <a:off x="-321469" y="2782714"/>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29" name="Google Shape;429;p23"/>
          <p:cNvSpPr/>
          <p:nvPr/>
        </p:nvSpPr>
        <p:spPr>
          <a:xfrm>
            <a:off x="-607219" y="2923356"/>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30" name="Google Shape;430;p23"/>
          <p:cNvSpPr/>
          <p:nvPr/>
        </p:nvSpPr>
        <p:spPr>
          <a:xfrm>
            <a:off x="-321469" y="3278312"/>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31" name="Google Shape;431;p23"/>
          <p:cNvSpPr/>
          <p:nvPr/>
        </p:nvSpPr>
        <p:spPr>
          <a:xfrm>
            <a:off x="-607219" y="3418954"/>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32" name="Google Shape;432;p23"/>
          <p:cNvSpPr/>
          <p:nvPr/>
        </p:nvSpPr>
        <p:spPr>
          <a:xfrm>
            <a:off x="-321469" y="3773909"/>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33" name="Google Shape;433;p23"/>
          <p:cNvSpPr/>
          <p:nvPr/>
        </p:nvSpPr>
        <p:spPr>
          <a:xfrm>
            <a:off x="-607219" y="3914552"/>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sp>
        <p:nvSpPr>
          <p:cNvPr id="434" name="Google Shape;434;p23"/>
          <p:cNvSpPr/>
          <p:nvPr/>
        </p:nvSpPr>
        <p:spPr>
          <a:xfrm>
            <a:off x="-321469" y="4269507"/>
            <a:ext cx="187500" cy="1407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21</a:t>
            </a:r>
            <a:endParaRPr sz="900"/>
          </a:p>
        </p:txBody>
      </p:sp>
      <p:sp>
        <p:nvSpPr>
          <p:cNvPr id="435" name="Google Shape;435;p23"/>
          <p:cNvSpPr/>
          <p:nvPr/>
        </p:nvSpPr>
        <p:spPr>
          <a:xfrm>
            <a:off x="-607219" y="4410149"/>
            <a:ext cx="473400" cy="354900"/>
          </a:xfrm>
          <a:prstGeom prst="rect">
            <a:avLst/>
          </a:prstGeom>
          <a:solidFill>
            <a:srgbClr val="000000">
              <a:alpha val="29800"/>
            </a:srgbClr>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500"/>
              <a:buFont typeface="PT Sans"/>
              <a:buNone/>
            </a:pPr>
            <a:r>
              <a:rPr lang="de" sz="500" b="0" i="0" u="none" strike="noStrike" cap="none">
                <a:solidFill>
                  <a:srgbClr val="FFFFFF"/>
                </a:solidFill>
                <a:latin typeface="PT Sans"/>
                <a:ea typeface="PT Sans"/>
                <a:cs typeface="PT Sans"/>
                <a:sym typeface="PT Sans"/>
              </a:rPr>
              <a:t>53</a:t>
            </a:r>
            <a:endParaRPr sz="900"/>
          </a:p>
        </p:txBody>
      </p:sp>
      <p:grpSp>
        <p:nvGrpSpPr>
          <p:cNvPr id="436" name="Google Shape;436;p23"/>
          <p:cNvGrpSpPr/>
          <p:nvPr/>
        </p:nvGrpSpPr>
        <p:grpSpPr>
          <a:xfrm>
            <a:off x="0" y="5089922"/>
            <a:ext cx="9143675" cy="133987"/>
            <a:chOff x="0" y="0"/>
            <a:chExt cx="13004800" cy="254100"/>
          </a:xfrm>
        </p:grpSpPr>
        <p:sp>
          <p:nvSpPr>
            <p:cNvPr id="437" name="Google Shape;437;p23"/>
            <p:cNvSpPr/>
            <p:nvPr/>
          </p:nvSpPr>
          <p:spPr>
            <a:xfrm>
              <a:off x="762000" y="0"/>
              <a:ext cx="2870100" cy="254100"/>
            </a:xfrm>
            <a:prstGeom prst="rect">
              <a:avLst/>
            </a:prstGeom>
            <a:solidFill>
              <a:srgbClr val="01AD2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38" name="Google Shape;438;p23"/>
            <p:cNvSpPr/>
            <p:nvPr/>
          </p:nvSpPr>
          <p:spPr>
            <a:xfrm>
              <a:off x="3632200" y="0"/>
              <a:ext cx="2870100" cy="254100"/>
            </a:xfrm>
            <a:prstGeom prst="rect">
              <a:avLst/>
            </a:prstGeom>
            <a:solidFill>
              <a:srgbClr val="DD1166"/>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39" name="Google Shape;439;p23"/>
            <p:cNvSpPr/>
            <p:nvPr/>
          </p:nvSpPr>
          <p:spPr>
            <a:xfrm>
              <a:off x="6502400" y="0"/>
              <a:ext cx="2870100" cy="254100"/>
            </a:xfrm>
            <a:prstGeom prst="rect">
              <a:avLst/>
            </a:prstGeom>
            <a:solidFill>
              <a:srgbClr val="9314CE"/>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40" name="Google Shape;440;p23"/>
            <p:cNvSpPr/>
            <p:nvPr/>
          </p:nvSpPr>
          <p:spPr>
            <a:xfrm>
              <a:off x="9372600" y="0"/>
              <a:ext cx="2870100" cy="254100"/>
            </a:xfrm>
            <a:prstGeom prst="rect">
              <a:avLst/>
            </a:prstGeom>
            <a:solidFill>
              <a:srgbClr val="231F2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41" name="Google Shape;441;p23"/>
            <p:cNvSpPr/>
            <p:nvPr/>
          </p:nvSpPr>
          <p:spPr>
            <a:xfrm>
              <a:off x="1224280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sp>
          <p:nvSpPr>
            <p:cNvPr id="442" name="Google Shape;442;p23"/>
            <p:cNvSpPr/>
            <p:nvPr/>
          </p:nvSpPr>
          <p:spPr>
            <a:xfrm>
              <a:off x="0" y="0"/>
              <a:ext cx="762000" cy="254100"/>
            </a:xfrm>
            <a:prstGeom prst="rect">
              <a:avLst/>
            </a:prstGeom>
            <a:solidFill>
              <a:srgbClr val="4953E1"/>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700"/>
                <a:buFont typeface="Gill Sans"/>
                <a:buNone/>
              </a:pPr>
              <a:endParaRPr sz="2700" b="0" i="0" u="none" strike="noStrike" cap="none">
                <a:solidFill>
                  <a:srgbClr val="000000"/>
                </a:solidFill>
                <a:latin typeface="Gill Sans"/>
                <a:ea typeface="Gill Sans"/>
                <a:cs typeface="Gill Sans"/>
                <a:sym typeface="Gill Sans"/>
              </a:endParaRPr>
            </a:p>
          </p:txBody>
        </p:sp>
      </p:grpSp>
      <p:cxnSp>
        <p:nvCxnSpPr>
          <p:cNvPr id="443" name="Google Shape;443;p23"/>
          <p:cNvCxnSpPr/>
          <p:nvPr/>
        </p:nvCxnSpPr>
        <p:spPr>
          <a:xfrm>
            <a:off x="540246" y="629543"/>
            <a:ext cx="8067900" cy="0"/>
          </a:xfrm>
          <a:prstGeom prst="straightConnector1">
            <a:avLst/>
          </a:prstGeom>
          <a:noFill/>
          <a:ln w="25400" cap="flat" cmpd="sng">
            <a:solidFill>
              <a:srgbClr val="8723C7"/>
            </a:solidFill>
            <a:prstDash val="solid"/>
            <a:miter lim="400000"/>
            <a:headEnd type="none" w="sm" len="sm"/>
            <a:tailEnd type="none" w="sm" len="sm"/>
          </a:ln>
        </p:spPr>
      </p:cxnSp>
      <p:pic>
        <p:nvPicPr>
          <p:cNvPr id="447" name="Google Shape;447;p23"/>
          <p:cNvPicPr preferRelativeResize="0"/>
          <p:nvPr/>
        </p:nvPicPr>
        <p:blipFill>
          <a:blip r:embed="rId3">
            <a:alphaModFix/>
          </a:blip>
          <a:stretch>
            <a:fillRect/>
          </a:stretch>
        </p:blipFill>
        <p:spPr>
          <a:xfrm>
            <a:off x="537904" y="1035962"/>
            <a:ext cx="4323023" cy="2665157"/>
          </a:xfrm>
          <a:prstGeom prst="rect">
            <a:avLst/>
          </a:prstGeom>
          <a:noFill/>
          <a:ln>
            <a:noFill/>
          </a:ln>
        </p:spPr>
      </p:pic>
      <p:pic>
        <p:nvPicPr>
          <p:cNvPr id="448" name="Google Shape;448;p23"/>
          <p:cNvPicPr preferRelativeResize="0"/>
          <p:nvPr/>
        </p:nvPicPr>
        <p:blipFill>
          <a:blip r:embed="rId4">
            <a:alphaModFix/>
          </a:blip>
          <a:stretch>
            <a:fillRect/>
          </a:stretch>
        </p:blipFill>
        <p:spPr>
          <a:xfrm>
            <a:off x="3136831" y="2087303"/>
            <a:ext cx="5468968" cy="2582884"/>
          </a:xfrm>
          <a:prstGeom prst="rect">
            <a:avLst/>
          </a:prstGeom>
          <a:noFill/>
          <a:ln>
            <a:noFill/>
          </a:ln>
        </p:spPr>
      </p:pic>
      <p:sp>
        <p:nvSpPr>
          <p:cNvPr id="449" name="Google Shape;449;p23"/>
          <p:cNvSpPr/>
          <p:nvPr/>
        </p:nvSpPr>
        <p:spPr>
          <a:xfrm rot="1752522">
            <a:off x="2893184" y="2045856"/>
            <a:ext cx="747553" cy="229106"/>
          </a:xfrm>
          <a:prstGeom prst="rightArrow">
            <a:avLst>
              <a:gd name="adj1" fmla="val 50000"/>
              <a:gd name="adj2" fmla="val 50000"/>
            </a:avLst>
          </a:prstGeom>
          <a:solidFill>
            <a:srgbClr val="DD116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1479</Words>
  <Application>Microsoft Office PowerPoint</Application>
  <PresentationFormat>Bildschirmpräsentation (16:9)</PresentationFormat>
  <Paragraphs>680</Paragraphs>
  <Slides>20</Slides>
  <Notes>20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Helvetica Neue Light</vt:lpstr>
      <vt:lpstr>Gill Sans</vt:lpstr>
      <vt:lpstr>Arial</vt:lpstr>
      <vt:lpstr>PT Sans</vt:lpstr>
      <vt:lpstr>Helvetica Neue</vt:lpstr>
      <vt:lpstr>Roboto Slab</vt:lpstr>
      <vt:lpstr>Simple Light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Luca Remberg (lremberg)</cp:lastModifiedBy>
  <cp:revision>2</cp:revision>
  <cp:lastPrinted>2021-11-28T14:36:37Z</cp:lastPrinted>
  <dcterms:modified xsi:type="dcterms:W3CDTF">2021-11-28T14:37:03Z</dcterms:modified>
</cp:coreProperties>
</file>